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58" r:id="rId3"/>
    <p:sldId id="359" r:id="rId4"/>
    <p:sldId id="268" r:id="rId5"/>
    <p:sldId id="349" r:id="rId6"/>
    <p:sldId id="331" r:id="rId7"/>
    <p:sldId id="332" r:id="rId8"/>
    <p:sldId id="333" r:id="rId9"/>
    <p:sldId id="334" r:id="rId10"/>
    <p:sldId id="348" r:id="rId11"/>
    <p:sldId id="296" r:id="rId12"/>
    <p:sldId id="297" r:id="rId13"/>
    <p:sldId id="298" r:id="rId14"/>
    <p:sldId id="294" r:id="rId15"/>
    <p:sldId id="269" r:id="rId16"/>
    <p:sldId id="282" r:id="rId17"/>
    <p:sldId id="284" r:id="rId18"/>
    <p:sldId id="289" r:id="rId19"/>
    <p:sldId id="291" r:id="rId20"/>
    <p:sldId id="290" r:id="rId21"/>
    <p:sldId id="283" r:id="rId22"/>
    <p:sldId id="285" r:id="rId23"/>
    <p:sldId id="286" r:id="rId24"/>
    <p:sldId id="287" r:id="rId25"/>
    <p:sldId id="288" r:id="rId26"/>
    <p:sldId id="280" r:id="rId27"/>
    <p:sldId id="295" r:id="rId28"/>
    <p:sldId id="292" r:id="rId29"/>
    <p:sldId id="293" r:id="rId30"/>
    <p:sldId id="350" r:id="rId31"/>
    <p:sldId id="356" r:id="rId3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1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D5CA1C-ACA1-4719-97A2-A9A9A323887D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2E09C2-8AC3-4BBC-97DF-0A10D2A35B79}">
      <dgm:prSet phldrT="[Текст]"/>
      <dgm:spPr/>
      <dgm:t>
        <a:bodyPr/>
        <a:lstStyle/>
        <a:p>
          <a:r>
            <a:rPr lang="ru-RU" dirty="0"/>
            <a:t>Стат. гипотезы</a:t>
          </a:r>
        </a:p>
      </dgm:t>
    </dgm:pt>
    <dgm:pt modelId="{84BFD69F-2705-481B-B4B0-266DA319C84D}" type="parTrans" cxnId="{6D16008C-371B-4C51-8890-102E70625AA6}">
      <dgm:prSet/>
      <dgm:spPr/>
      <dgm:t>
        <a:bodyPr/>
        <a:lstStyle/>
        <a:p>
          <a:endParaRPr lang="ru-RU"/>
        </a:p>
      </dgm:t>
    </dgm:pt>
    <dgm:pt modelId="{442EC318-FB04-472C-8FA8-DA2C10CC53E2}" type="sibTrans" cxnId="{6D16008C-371B-4C51-8890-102E70625AA6}">
      <dgm:prSet/>
      <dgm:spPr/>
      <dgm:t>
        <a:bodyPr/>
        <a:lstStyle/>
        <a:p>
          <a:endParaRPr lang="ru-RU"/>
        </a:p>
      </dgm:t>
    </dgm:pt>
    <dgm:pt modelId="{F9DC881D-A99A-4C81-8CB7-1D5104C489CC}">
      <dgm:prSet phldrT="[Текст]"/>
      <dgm:spPr/>
      <dgm:t>
        <a:bodyPr/>
        <a:lstStyle/>
        <a:p>
          <a:r>
            <a:rPr lang="ru-RU" dirty="0"/>
            <a:t>нулевая</a:t>
          </a:r>
        </a:p>
      </dgm:t>
    </dgm:pt>
    <dgm:pt modelId="{1D4C451C-7C10-40D6-BB45-599CF5EDDEB3}" type="parTrans" cxnId="{FF9FCB8D-6588-457E-9948-9008FAB41D76}">
      <dgm:prSet/>
      <dgm:spPr/>
      <dgm:t>
        <a:bodyPr/>
        <a:lstStyle/>
        <a:p>
          <a:endParaRPr lang="ru-RU"/>
        </a:p>
      </dgm:t>
    </dgm:pt>
    <dgm:pt modelId="{7B4BA13F-EA06-4CE0-80C4-514D4C3C5D99}" type="sibTrans" cxnId="{FF9FCB8D-6588-457E-9948-9008FAB41D76}">
      <dgm:prSet/>
      <dgm:spPr/>
      <dgm:t>
        <a:bodyPr/>
        <a:lstStyle/>
        <a:p>
          <a:endParaRPr lang="ru-RU"/>
        </a:p>
      </dgm:t>
    </dgm:pt>
    <dgm:pt modelId="{E0F08817-539D-4673-801D-43704156CF7E}">
      <dgm:prSet phldrT="[Текст]"/>
      <dgm:spPr/>
      <dgm:t>
        <a:bodyPr/>
        <a:lstStyle/>
        <a:p>
          <a:r>
            <a:rPr lang="ru-RU" dirty="0"/>
            <a:t>альтернативная</a:t>
          </a:r>
        </a:p>
      </dgm:t>
    </dgm:pt>
    <dgm:pt modelId="{7EC3A3DD-C84E-4BF8-BB0B-8BDC64054F0A}" type="parTrans" cxnId="{04F5A38C-DD84-43CC-8FE4-1513B28737C9}">
      <dgm:prSet/>
      <dgm:spPr/>
      <dgm:t>
        <a:bodyPr/>
        <a:lstStyle/>
        <a:p>
          <a:endParaRPr lang="ru-RU"/>
        </a:p>
      </dgm:t>
    </dgm:pt>
    <dgm:pt modelId="{CCD41FEC-8FD5-49C7-9FDB-852FB1E8B556}" type="sibTrans" cxnId="{04F5A38C-DD84-43CC-8FE4-1513B28737C9}">
      <dgm:prSet/>
      <dgm:spPr/>
      <dgm:t>
        <a:bodyPr/>
        <a:lstStyle/>
        <a:p>
          <a:endParaRPr lang="ru-RU"/>
        </a:p>
      </dgm:t>
    </dgm:pt>
    <dgm:pt modelId="{80CA38F0-51CB-49FE-9F3D-46AB8F999434}">
      <dgm:prSet phldrT="[Текст]"/>
      <dgm:spPr/>
      <dgm:t>
        <a:bodyPr/>
        <a:lstStyle/>
        <a:p>
          <a:r>
            <a:rPr lang="ru-RU" dirty="0"/>
            <a:t>Стат. гипотезы</a:t>
          </a:r>
        </a:p>
      </dgm:t>
    </dgm:pt>
    <dgm:pt modelId="{FD232FF2-1A8F-4E20-BCCB-CB5A2AC14CAE}" type="parTrans" cxnId="{DD201C96-FE93-4661-8247-131D6786F1A1}">
      <dgm:prSet/>
      <dgm:spPr/>
      <dgm:t>
        <a:bodyPr/>
        <a:lstStyle/>
        <a:p>
          <a:endParaRPr lang="ru-RU"/>
        </a:p>
      </dgm:t>
    </dgm:pt>
    <dgm:pt modelId="{63557694-7D0C-4B6E-9284-7B16C048BCE3}" type="sibTrans" cxnId="{DD201C96-FE93-4661-8247-131D6786F1A1}">
      <dgm:prSet/>
      <dgm:spPr/>
      <dgm:t>
        <a:bodyPr/>
        <a:lstStyle/>
        <a:p>
          <a:endParaRPr lang="ru-RU"/>
        </a:p>
      </dgm:t>
    </dgm:pt>
    <dgm:pt modelId="{79B50D2D-BFA7-4AF7-A44F-1C04F9812132}">
      <dgm:prSet phldrT="[Текст]"/>
      <dgm:spPr/>
      <dgm:t>
        <a:bodyPr/>
        <a:lstStyle/>
        <a:p>
          <a:r>
            <a:rPr lang="ru-RU" dirty="0"/>
            <a:t>Направленные </a:t>
          </a:r>
        </a:p>
      </dgm:t>
    </dgm:pt>
    <dgm:pt modelId="{9C79C75E-CE8D-4B4F-AEC3-D0A84FEFD91F}" type="parTrans" cxnId="{7F471ECD-0527-4230-8C7E-7996B176F7D1}">
      <dgm:prSet/>
      <dgm:spPr/>
      <dgm:t>
        <a:bodyPr/>
        <a:lstStyle/>
        <a:p>
          <a:endParaRPr lang="ru-RU"/>
        </a:p>
      </dgm:t>
    </dgm:pt>
    <dgm:pt modelId="{E967F430-377C-46A1-9C6F-B638F097F101}" type="sibTrans" cxnId="{7F471ECD-0527-4230-8C7E-7996B176F7D1}">
      <dgm:prSet/>
      <dgm:spPr/>
      <dgm:t>
        <a:bodyPr/>
        <a:lstStyle/>
        <a:p>
          <a:endParaRPr lang="ru-RU"/>
        </a:p>
      </dgm:t>
    </dgm:pt>
    <dgm:pt modelId="{A2BD9A86-EBB3-4F9E-AD54-A4550163D994}">
      <dgm:prSet phldrT="[Текст]"/>
      <dgm:spPr/>
      <dgm:t>
        <a:bodyPr/>
        <a:lstStyle/>
        <a:p>
          <a:r>
            <a:rPr lang="ru-RU" dirty="0"/>
            <a:t>Ненаправленные</a:t>
          </a:r>
        </a:p>
      </dgm:t>
    </dgm:pt>
    <dgm:pt modelId="{22AD87F4-BB84-474F-AA81-9081D37B50DD}" type="parTrans" cxnId="{7167BF8F-04D8-4786-BAE0-DF29867D49F6}">
      <dgm:prSet/>
      <dgm:spPr/>
      <dgm:t>
        <a:bodyPr/>
        <a:lstStyle/>
        <a:p>
          <a:endParaRPr lang="ru-RU"/>
        </a:p>
      </dgm:t>
    </dgm:pt>
    <dgm:pt modelId="{D39C2A28-54E5-4AB7-9DB9-66683BFFC438}" type="sibTrans" cxnId="{7167BF8F-04D8-4786-BAE0-DF29867D49F6}">
      <dgm:prSet/>
      <dgm:spPr/>
      <dgm:t>
        <a:bodyPr/>
        <a:lstStyle/>
        <a:p>
          <a:endParaRPr lang="ru-RU"/>
        </a:p>
      </dgm:t>
    </dgm:pt>
    <dgm:pt modelId="{1C25282E-A7D1-43F1-A00C-06ACE3843F49}" type="pres">
      <dgm:prSet presAssocID="{5CD5CA1C-ACA1-4719-97A2-A9A9A323887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CFF3EE4-9E44-4D76-8013-BBA066C0642D}" type="pres">
      <dgm:prSet presAssocID="{572E09C2-8AC3-4BBC-97DF-0A10D2A35B79}" presName="root" presStyleCnt="0"/>
      <dgm:spPr/>
    </dgm:pt>
    <dgm:pt modelId="{0C8803F3-011E-43B6-8A0F-B0B4CF3C5168}" type="pres">
      <dgm:prSet presAssocID="{572E09C2-8AC3-4BBC-97DF-0A10D2A35B79}" presName="rootComposite" presStyleCnt="0"/>
      <dgm:spPr/>
    </dgm:pt>
    <dgm:pt modelId="{64CA271C-FEBD-47B5-B022-D7B8BE9058F6}" type="pres">
      <dgm:prSet presAssocID="{572E09C2-8AC3-4BBC-97DF-0A10D2A35B79}" presName="rootText" presStyleLbl="node1" presStyleIdx="0" presStyleCnt="2"/>
      <dgm:spPr/>
    </dgm:pt>
    <dgm:pt modelId="{098AEE2E-C6DA-4A45-B65F-C7D2D13DAC3E}" type="pres">
      <dgm:prSet presAssocID="{572E09C2-8AC3-4BBC-97DF-0A10D2A35B79}" presName="rootConnector" presStyleLbl="node1" presStyleIdx="0" presStyleCnt="2"/>
      <dgm:spPr/>
    </dgm:pt>
    <dgm:pt modelId="{3E025DE0-3D72-4B1A-B42F-AFE0C30C52B8}" type="pres">
      <dgm:prSet presAssocID="{572E09C2-8AC3-4BBC-97DF-0A10D2A35B79}" presName="childShape" presStyleCnt="0"/>
      <dgm:spPr/>
    </dgm:pt>
    <dgm:pt modelId="{ECC7B283-107B-4B4C-A433-83A9A8C0FAAF}" type="pres">
      <dgm:prSet presAssocID="{1D4C451C-7C10-40D6-BB45-599CF5EDDEB3}" presName="Name13" presStyleLbl="parChTrans1D2" presStyleIdx="0" presStyleCnt="4"/>
      <dgm:spPr/>
    </dgm:pt>
    <dgm:pt modelId="{B84F786C-BFBB-429C-848E-27C8859AEC1E}" type="pres">
      <dgm:prSet presAssocID="{F9DC881D-A99A-4C81-8CB7-1D5104C489CC}" presName="childText" presStyleLbl="bgAcc1" presStyleIdx="0" presStyleCnt="4">
        <dgm:presLayoutVars>
          <dgm:bulletEnabled val="1"/>
        </dgm:presLayoutVars>
      </dgm:prSet>
      <dgm:spPr/>
    </dgm:pt>
    <dgm:pt modelId="{44259072-62B8-4E07-9BBA-485AA3C43D44}" type="pres">
      <dgm:prSet presAssocID="{7EC3A3DD-C84E-4BF8-BB0B-8BDC64054F0A}" presName="Name13" presStyleLbl="parChTrans1D2" presStyleIdx="1" presStyleCnt="4"/>
      <dgm:spPr/>
    </dgm:pt>
    <dgm:pt modelId="{27264F82-A4F8-4020-AD38-8139698A8B89}" type="pres">
      <dgm:prSet presAssocID="{E0F08817-539D-4673-801D-43704156CF7E}" presName="childText" presStyleLbl="bgAcc1" presStyleIdx="1" presStyleCnt="4">
        <dgm:presLayoutVars>
          <dgm:bulletEnabled val="1"/>
        </dgm:presLayoutVars>
      </dgm:prSet>
      <dgm:spPr/>
    </dgm:pt>
    <dgm:pt modelId="{6FF92C64-0AC1-496A-944E-7AF1B9198EB5}" type="pres">
      <dgm:prSet presAssocID="{80CA38F0-51CB-49FE-9F3D-46AB8F999434}" presName="root" presStyleCnt="0"/>
      <dgm:spPr/>
    </dgm:pt>
    <dgm:pt modelId="{9CEAB779-966F-4BB2-852B-4A8B73008C38}" type="pres">
      <dgm:prSet presAssocID="{80CA38F0-51CB-49FE-9F3D-46AB8F999434}" presName="rootComposite" presStyleCnt="0"/>
      <dgm:spPr/>
    </dgm:pt>
    <dgm:pt modelId="{19B70DD1-4C8B-4F50-95C5-CDC9A3B73C27}" type="pres">
      <dgm:prSet presAssocID="{80CA38F0-51CB-49FE-9F3D-46AB8F999434}" presName="rootText" presStyleLbl="node1" presStyleIdx="1" presStyleCnt="2"/>
      <dgm:spPr/>
    </dgm:pt>
    <dgm:pt modelId="{F8061E5A-C2B8-4A0C-93F2-67DB6412A953}" type="pres">
      <dgm:prSet presAssocID="{80CA38F0-51CB-49FE-9F3D-46AB8F999434}" presName="rootConnector" presStyleLbl="node1" presStyleIdx="1" presStyleCnt="2"/>
      <dgm:spPr/>
    </dgm:pt>
    <dgm:pt modelId="{D6BBF04D-7530-45D7-8634-66643AA83E14}" type="pres">
      <dgm:prSet presAssocID="{80CA38F0-51CB-49FE-9F3D-46AB8F999434}" presName="childShape" presStyleCnt="0"/>
      <dgm:spPr/>
    </dgm:pt>
    <dgm:pt modelId="{DE398926-DBA3-4407-8210-0CBA83DA9940}" type="pres">
      <dgm:prSet presAssocID="{9C79C75E-CE8D-4B4F-AEC3-D0A84FEFD91F}" presName="Name13" presStyleLbl="parChTrans1D2" presStyleIdx="2" presStyleCnt="4"/>
      <dgm:spPr/>
    </dgm:pt>
    <dgm:pt modelId="{3186BCD8-7354-4689-844F-C4E466DE063D}" type="pres">
      <dgm:prSet presAssocID="{79B50D2D-BFA7-4AF7-A44F-1C04F9812132}" presName="childText" presStyleLbl="bgAcc1" presStyleIdx="2" presStyleCnt="4">
        <dgm:presLayoutVars>
          <dgm:bulletEnabled val="1"/>
        </dgm:presLayoutVars>
      </dgm:prSet>
      <dgm:spPr/>
    </dgm:pt>
    <dgm:pt modelId="{6F10250C-E4A4-4884-81EB-30B916BDCDFF}" type="pres">
      <dgm:prSet presAssocID="{22AD87F4-BB84-474F-AA81-9081D37B50DD}" presName="Name13" presStyleLbl="parChTrans1D2" presStyleIdx="3" presStyleCnt="4"/>
      <dgm:spPr/>
    </dgm:pt>
    <dgm:pt modelId="{B575FBA3-7226-4CBE-B033-25043898C0C0}" type="pres">
      <dgm:prSet presAssocID="{A2BD9A86-EBB3-4F9E-AD54-A4550163D994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931ADF10-1739-44B2-AB0D-8639A1CDB37A}" type="presOf" srcId="{80CA38F0-51CB-49FE-9F3D-46AB8F999434}" destId="{19B70DD1-4C8B-4F50-95C5-CDC9A3B73C27}" srcOrd="0" destOrd="0" presId="urn:microsoft.com/office/officeart/2005/8/layout/hierarchy3"/>
    <dgm:cxn modelId="{A7445C16-512F-4087-8B73-BFD5AB8FB54A}" type="presOf" srcId="{572E09C2-8AC3-4BBC-97DF-0A10D2A35B79}" destId="{64CA271C-FEBD-47B5-B022-D7B8BE9058F6}" srcOrd="0" destOrd="0" presId="urn:microsoft.com/office/officeart/2005/8/layout/hierarchy3"/>
    <dgm:cxn modelId="{C42FFF3A-A8F2-49AC-9B8A-BECDC4A997F2}" type="presOf" srcId="{5CD5CA1C-ACA1-4719-97A2-A9A9A323887D}" destId="{1C25282E-A7D1-43F1-A00C-06ACE3843F49}" srcOrd="0" destOrd="0" presId="urn:microsoft.com/office/officeart/2005/8/layout/hierarchy3"/>
    <dgm:cxn modelId="{AFCE3463-002C-4258-ADF6-6345283A4A98}" type="presOf" srcId="{9C79C75E-CE8D-4B4F-AEC3-D0A84FEFD91F}" destId="{DE398926-DBA3-4407-8210-0CBA83DA9940}" srcOrd="0" destOrd="0" presId="urn:microsoft.com/office/officeart/2005/8/layout/hierarchy3"/>
    <dgm:cxn modelId="{D39F497A-7EDC-46EA-AA2C-1EFE2E704E44}" type="presOf" srcId="{A2BD9A86-EBB3-4F9E-AD54-A4550163D994}" destId="{B575FBA3-7226-4CBE-B033-25043898C0C0}" srcOrd="0" destOrd="0" presId="urn:microsoft.com/office/officeart/2005/8/layout/hierarchy3"/>
    <dgm:cxn modelId="{547FF05A-A5F4-480D-94CD-8241B0DEA65A}" type="presOf" srcId="{79B50D2D-BFA7-4AF7-A44F-1C04F9812132}" destId="{3186BCD8-7354-4689-844F-C4E466DE063D}" srcOrd="0" destOrd="0" presId="urn:microsoft.com/office/officeart/2005/8/layout/hierarchy3"/>
    <dgm:cxn modelId="{00EF867D-D5F1-4FD0-A83B-79B675D10C82}" type="presOf" srcId="{1D4C451C-7C10-40D6-BB45-599CF5EDDEB3}" destId="{ECC7B283-107B-4B4C-A433-83A9A8C0FAAF}" srcOrd="0" destOrd="0" presId="urn:microsoft.com/office/officeart/2005/8/layout/hierarchy3"/>
    <dgm:cxn modelId="{BE4D2C7F-B6AC-4AE2-982A-D977247DD75F}" type="presOf" srcId="{22AD87F4-BB84-474F-AA81-9081D37B50DD}" destId="{6F10250C-E4A4-4884-81EB-30B916BDCDFF}" srcOrd="0" destOrd="0" presId="urn:microsoft.com/office/officeart/2005/8/layout/hierarchy3"/>
    <dgm:cxn modelId="{6D16008C-371B-4C51-8890-102E70625AA6}" srcId="{5CD5CA1C-ACA1-4719-97A2-A9A9A323887D}" destId="{572E09C2-8AC3-4BBC-97DF-0A10D2A35B79}" srcOrd="0" destOrd="0" parTransId="{84BFD69F-2705-481B-B4B0-266DA319C84D}" sibTransId="{442EC318-FB04-472C-8FA8-DA2C10CC53E2}"/>
    <dgm:cxn modelId="{04F5A38C-DD84-43CC-8FE4-1513B28737C9}" srcId="{572E09C2-8AC3-4BBC-97DF-0A10D2A35B79}" destId="{E0F08817-539D-4673-801D-43704156CF7E}" srcOrd="1" destOrd="0" parTransId="{7EC3A3DD-C84E-4BF8-BB0B-8BDC64054F0A}" sibTransId="{CCD41FEC-8FD5-49C7-9FDB-852FB1E8B556}"/>
    <dgm:cxn modelId="{FF9FCB8D-6588-457E-9948-9008FAB41D76}" srcId="{572E09C2-8AC3-4BBC-97DF-0A10D2A35B79}" destId="{F9DC881D-A99A-4C81-8CB7-1D5104C489CC}" srcOrd="0" destOrd="0" parTransId="{1D4C451C-7C10-40D6-BB45-599CF5EDDEB3}" sibTransId="{7B4BA13F-EA06-4CE0-80C4-514D4C3C5D99}"/>
    <dgm:cxn modelId="{7167BF8F-04D8-4786-BAE0-DF29867D49F6}" srcId="{80CA38F0-51CB-49FE-9F3D-46AB8F999434}" destId="{A2BD9A86-EBB3-4F9E-AD54-A4550163D994}" srcOrd="1" destOrd="0" parTransId="{22AD87F4-BB84-474F-AA81-9081D37B50DD}" sibTransId="{D39C2A28-54E5-4AB7-9DB9-66683BFFC438}"/>
    <dgm:cxn modelId="{DD201C96-FE93-4661-8247-131D6786F1A1}" srcId="{5CD5CA1C-ACA1-4719-97A2-A9A9A323887D}" destId="{80CA38F0-51CB-49FE-9F3D-46AB8F999434}" srcOrd="1" destOrd="0" parTransId="{FD232FF2-1A8F-4E20-BCCB-CB5A2AC14CAE}" sibTransId="{63557694-7D0C-4B6E-9284-7B16C048BCE3}"/>
    <dgm:cxn modelId="{423BB0A1-1B1C-4E86-8A47-F887FF2367D7}" type="presOf" srcId="{7EC3A3DD-C84E-4BF8-BB0B-8BDC64054F0A}" destId="{44259072-62B8-4E07-9BBA-485AA3C43D44}" srcOrd="0" destOrd="0" presId="urn:microsoft.com/office/officeart/2005/8/layout/hierarchy3"/>
    <dgm:cxn modelId="{91B4C6A8-BCB3-4A91-9EF3-F3C2002EEAF8}" type="presOf" srcId="{F9DC881D-A99A-4C81-8CB7-1D5104C489CC}" destId="{B84F786C-BFBB-429C-848E-27C8859AEC1E}" srcOrd="0" destOrd="0" presId="urn:microsoft.com/office/officeart/2005/8/layout/hierarchy3"/>
    <dgm:cxn modelId="{A3CE95B2-F46D-482C-BE03-9979B6177700}" type="presOf" srcId="{572E09C2-8AC3-4BBC-97DF-0A10D2A35B79}" destId="{098AEE2E-C6DA-4A45-B65F-C7D2D13DAC3E}" srcOrd="1" destOrd="0" presId="urn:microsoft.com/office/officeart/2005/8/layout/hierarchy3"/>
    <dgm:cxn modelId="{D887B6BA-E597-4A0D-8AEB-B5E4EF995CAD}" type="presOf" srcId="{E0F08817-539D-4673-801D-43704156CF7E}" destId="{27264F82-A4F8-4020-AD38-8139698A8B89}" srcOrd="0" destOrd="0" presId="urn:microsoft.com/office/officeart/2005/8/layout/hierarchy3"/>
    <dgm:cxn modelId="{7F471ECD-0527-4230-8C7E-7996B176F7D1}" srcId="{80CA38F0-51CB-49FE-9F3D-46AB8F999434}" destId="{79B50D2D-BFA7-4AF7-A44F-1C04F9812132}" srcOrd="0" destOrd="0" parTransId="{9C79C75E-CE8D-4B4F-AEC3-D0A84FEFD91F}" sibTransId="{E967F430-377C-46A1-9C6F-B638F097F101}"/>
    <dgm:cxn modelId="{38F196F5-B773-4819-BF93-8CC5E29519BE}" type="presOf" srcId="{80CA38F0-51CB-49FE-9F3D-46AB8F999434}" destId="{F8061E5A-C2B8-4A0C-93F2-67DB6412A953}" srcOrd="1" destOrd="0" presId="urn:microsoft.com/office/officeart/2005/8/layout/hierarchy3"/>
    <dgm:cxn modelId="{D9D346C4-595F-4555-8B91-2C0D57716BBE}" type="presParOf" srcId="{1C25282E-A7D1-43F1-A00C-06ACE3843F49}" destId="{CCFF3EE4-9E44-4D76-8013-BBA066C0642D}" srcOrd="0" destOrd="0" presId="urn:microsoft.com/office/officeart/2005/8/layout/hierarchy3"/>
    <dgm:cxn modelId="{E306D8BD-C481-4544-8BA1-5887B6DD5521}" type="presParOf" srcId="{CCFF3EE4-9E44-4D76-8013-BBA066C0642D}" destId="{0C8803F3-011E-43B6-8A0F-B0B4CF3C5168}" srcOrd="0" destOrd="0" presId="urn:microsoft.com/office/officeart/2005/8/layout/hierarchy3"/>
    <dgm:cxn modelId="{F4E062FB-1BDA-4E06-A31B-95FC7B978457}" type="presParOf" srcId="{0C8803F3-011E-43B6-8A0F-B0B4CF3C5168}" destId="{64CA271C-FEBD-47B5-B022-D7B8BE9058F6}" srcOrd="0" destOrd="0" presId="urn:microsoft.com/office/officeart/2005/8/layout/hierarchy3"/>
    <dgm:cxn modelId="{EDC3E905-CBE8-4F69-8949-5916674A560E}" type="presParOf" srcId="{0C8803F3-011E-43B6-8A0F-B0B4CF3C5168}" destId="{098AEE2E-C6DA-4A45-B65F-C7D2D13DAC3E}" srcOrd="1" destOrd="0" presId="urn:microsoft.com/office/officeart/2005/8/layout/hierarchy3"/>
    <dgm:cxn modelId="{BDA3AA51-07AC-431F-BF73-3CD682487F03}" type="presParOf" srcId="{CCFF3EE4-9E44-4D76-8013-BBA066C0642D}" destId="{3E025DE0-3D72-4B1A-B42F-AFE0C30C52B8}" srcOrd="1" destOrd="0" presId="urn:microsoft.com/office/officeart/2005/8/layout/hierarchy3"/>
    <dgm:cxn modelId="{045CB845-7C98-4707-AC7D-F6CDDC9E4EC2}" type="presParOf" srcId="{3E025DE0-3D72-4B1A-B42F-AFE0C30C52B8}" destId="{ECC7B283-107B-4B4C-A433-83A9A8C0FAAF}" srcOrd="0" destOrd="0" presId="urn:microsoft.com/office/officeart/2005/8/layout/hierarchy3"/>
    <dgm:cxn modelId="{7EE16D24-4DCF-4B3A-AB12-549303B9FE1A}" type="presParOf" srcId="{3E025DE0-3D72-4B1A-B42F-AFE0C30C52B8}" destId="{B84F786C-BFBB-429C-848E-27C8859AEC1E}" srcOrd="1" destOrd="0" presId="urn:microsoft.com/office/officeart/2005/8/layout/hierarchy3"/>
    <dgm:cxn modelId="{CD403375-046A-4757-BB5A-1D7CDD78BA4B}" type="presParOf" srcId="{3E025DE0-3D72-4B1A-B42F-AFE0C30C52B8}" destId="{44259072-62B8-4E07-9BBA-485AA3C43D44}" srcOrd="2" destOrd="0" presId="urn:microsoft.com/office/officeart/2005/8/layout/hierarchy3"/>
    <dgm:cxn modelId="{B13A9DB5-61D5-4CBB-A697-EB7B6E182FDE}" type="presParOf" srcId="{3E025DE0-3D72-4B1A-B42F-AFE0C30C52B8}" destId="{27264F82-A4F8-4020-AD38-8139698A8B89}" srcOrd="3" destOrd="0" presId="urn:microsoft.com/office/officeart/2005/8/layout/hierarchy3"/>
    <dgm:cxn modelId="{36F91F0E-4949-4207-BAE4-7CA691BCAAB1}" type="presParOf" srcId="{1C25282E-A7D1-43F1-A00C-06ACE3843F49}" destId="{6FF92C64-0AC1-496A-944E-7AF1B9198EB5}" srcOrd="1" destOrd="0" presId="urn:microsoft.com/office/officeart/2005/8/layout/hierarchy3"/>
    <dgm:cxn modelId="{B87DFC05-E3AD-4E7F-A9A6-54D686A4C986}" type="presParOf" srcId="{6FF92C64-0AC1-496A-944E-7AF1B9198EB5}" destId="{9CEAB779-966F-4BB2-852B-4A8B73008C38}" srcOrd="0" destOrd="0" presId="urn:microsoft.com/office/officeart/2005/8/layout/hierarchy3"/>
    <dgm:cxn modelId="{3BA28C39-FBAF-42D9-920C-3EA7A2C9DCA2}" type="presParOf" srcId="{9CEAB779-966F-4BB2-852B-4A8B73008C38}" destId="{19B70DD1-4C8B-4F50-95C5-CDC9A3B73C27}" srcOrd="0" destOrd="0" presId="urn:microsoft.com/office/officeart/2005/8/layout/hierarchy3"/>
    <dgm:cxn modelId="{FC815A23-E483-49AA-96AE-9925132E2AC5}" type="presParOf" srcId="{9CEAB779-966F-4BB2-852B-4A8B73008C38}" destId="{F8061E5A-C2B8-4A0C-93F2-67DB6412A953}" srcOrd="1" destOrd="0" presId="urn:microsoft.com/office/officeart/2005/8/layout/hierarchy3"/>
    <dgm:cxn modelId="{F76D6E8C-5340-4133-A433-6AAF336645C4}" type="presParOf" srcId="{6FF92C64-0AC1-496A-944E-7AF1B9198EB5}" destId="{D6BBF04D-7530-45D7-8634-66643AA83E14}" srcOrd="1" destOrd="0" presId="urn:microsoft.com/office/officeart/2005/8/layout/hierarchy3"/>
    <dgm:cxn modelId="{E1D40608-068D-44CE-B8AB-E189A425E8AC}" type="presParOf" srcId="{D6BBF04D-7530-45D7-8634-66643AA83E14}" destId="{DE398926-DBA3-4407-8210-0CBA83DA9940}" srcOrd="0" destOrd="0" presId="urn:microsoft.com/office/officeart/2005/8/layout/hierarchy3"/>
    <dgm:cxn modelId="{20B3783F-378E-4CCE-BE16-07840640BCDC}" type="presParOf" srcId="{D6BBF04D-7530-45D7-8634-66643AA83E14}" destId="{3186BCD8-7354-4689-844F-C4E466DE063D}" srcOrd="1" destOrd="0" presId="urn:microsoft.com/office/officeart/2005/8/layout/hierarchy3"/>
    <dgm:cxn modelId="{8C3E8397-2EE0-43C6-8A3B-723DF1BE9227}" type="presParOf" srcId="{D6BBF04D-7530-45D7-8634-66643AA83E14}" destId="{6F10250C-E4A4-4884-81EB-30B916BDCDFF}" srcOrd="2" destOrd="0" presId="urn:microsoft.com/office/officeart/2005/8/layout/hierarchy3"/>
    <dgm:cxn modelId="{C2693F6E-A37E-4906-8552-2B1A327C14FA}" type="presParOf" srcId="{D6BBF04D-7530-45D7-8634-66643AA83E14}" destId="{B575FBA3-7226-4CBE-B033-25043898C0C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A271C-FEBD-47B5-B022-D7B8BE9058F6}">
      <dsp:nvSpPr>
        <dsp:cNvPr id="0" name=""/>
        <dsp:cNvSpPr/>
      </dsp:nvSpPr>
      <dsp:spPr>
        <a:xfrm>
          <a:off x="995" y="259007"/>
          <a:ext cx="3622848" cy="18114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71120" rIns="106680" bIns="7112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600" kern="1200" dirty="0"/>
            <a:t>Стат. гипотезы</a:t>
          </a:r>
        </a:p>
      </dsp:txBody>
      <dsp:txXfrm>
        <a:off x="54050" y="312062"/>
        <a:ext cx="3516738" cy="1705314"/>
      </dsp:txXfrm>
    </dsp:sp>
    <dsp:sp modelId="{ECC7B283-107B-4B4C-A433-83A9A8C0FAAF}">
      <dsp:nvSpPr>
        <dsp:cNvPr id="0" name=""/>
        <dsp:cNvSpPr/>
      </dsp:nvSpPr>
      <dsp:spPr>
        <a:xfrm>
          <a:off x="363280" y="2070431"/>
          <a:ext cx="362284" cy="1358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8568"/>
              </a:lnTo>
              <a:lnTo>
                <a:pt x="362284" y="135856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F786C-BFBB-429C-848E-27C8859AEC1E}">
      <dsp:nvSpPr>
        <dsp:cNvPr id="0" name=""/>
        <dsp:cNvSpPr/>
      </dsp:nvSpPr>
      <dsp:spPr>
        <a:xfrm>
          <a:off x="725565" y="2523287"/>
          <a:ext cx="2898278" cy="1811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нулевая</a:t>
          </a:r>
        </a:p>
      </dsp:txBody>
      <dsp:txXfrm>
        <a:off x="778620" y="2576342"/>
        <a:ext cx="2792168" cy="1705314"/>
      </dsp:txXfrm>
    </dsp:sp>
    <dsp:sp modelId="{44259072-62B8-4E07-9BBA-485AA3C43D44}">
      <dsp:nvSpPr>
        <dsp:cNvPr id="0" name=""/>
        <dsp:cNvSpPr/>
      </dsp:nvSpPr>
      <dsp:spPr>
        <a:xfrm>
          <a:off x="363280" y="2070431"/>
          <a:ext cx="362284" cy="3622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2848"/>
              </a:lnTo>
              <a:lnTo>
                <a:pt x="362284" y="362284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264F82-A4F8-4020-AD38-8139698A8B89}">
      <dsp:nvSpPr>
        <dsp:cNvPr id="0" name=""/>
        <dsp:cNvSpPr/>
      </dsp:nvSpPr>
      <dsp:spPr>
        <a:xfrm>
          <a:off x="725565" y="4787568"/>
          <a:ext cx="2898278" cy="1811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альтернативная</a:t>
          </a:r>
        </a:p>
      </dsp:txBody>
      <dsp:txXfrm>
        <a:off x="778620" y="4840623"/>
        <a:ext cx="2792168" cy="1705314"/>
      </dsp:txXfrm>
    </dsp:sp>
    <dsp:sp modelId="{19B70DD1-4C8B-4F50-95C5-CDC9A3B73C27}">
      <dsp:nvSpPr>
        <dsp:cNvPr id="0" name=""/>
        <dsp:cNvSpPr/>
      </dsp:nvSpPr>
      <dsp:spPr>
        <a:xfrm>
          <a:off x="4529556" y="259007"/>
          <a:ext cx="3622848" cy="18114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71120" rIns="106680" bIns="7112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600" kern="1200" dirty="0"/>
            <a:t>Стат. гипотезы</a:t>
          </a:r>
        </a:p>
      </dsp:txBody>
      <dsp:txXfrm>
        <a:off x="4582611" y="312062"/>
        <a:ext cx="3516738" cy="1705314"/>
      </dsp:txXfrm>
    </dsp:sp>
    <dsp:sp modelId="{DE398926-DBA3-4407-8210-0CBA83DA9940}">
      <dsp:nvSpPr>
        <dsp:cNvPr id="0" name=""/>
        <dsp:cNvSpPr/>
      </dsp:nvSpPr>
      <dsp:spPr>
        <a:xfrm>
          <a:off x="4891840" y="2070431"/>
          <a:ext cx="362284" cy="1358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8568"/>
              </a:lnTo>
              <a:lnTo>
                <a:pt x="362284" y="135856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86BCD8-7354-4689-844F-C4E466DE063D}">
      <dsp:nvSpPr>
        <dsp:cNvPr id="0" name=""/>
        <dsp:cNvSpPr/>
      </dsp:nvSpPr>
      <dsp:spPr>
        <a:xfrm>
          <a:off x="5254125" y="2523287"/>
          <a:ext cx="2898278" cy="1811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Направленные </a:t>
          </a:r>
        </a:p>
      </dsp:txBody>
      <dsp:txXfrm>
        <a:off x="5307180" y="2576342"/>
        <a:ext cx="2792168" cy="1705314"/>
      </dsp:txXfrm>
    </dsp:sp>
    <dsp:sp modelId="{6F10250C-E4A4-4884-81EB-30B916BDCDFF}">
      <dsp:nvSpPr>
        <dsp:cNvPr id="0" name=""/>
        <dsp:cNvSpPr/>
      </dsp:nvSpPr>
      <dsp:spPr>
        <a:xfrm>
          <a:off x="4891840" y="2070431"/>
          <a:ext cx="362284" cy="3622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2848"/>
              </a:lnTo>
              <a:lnTo>
                <a:pt x="362284" y="362284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75FBA3-7226-4CBE-B033-25043898C0C0}">
      <dsp:nvSpPr>
        <dsp:cNvPr id="0" name=""/>
        <dsp:cNvSpPr/>
      </dsp:nvSpPr>
      <dsp:spPr>
        <a:xfrm>
          <a:off x="5254125" y="4787568"/>
          <a:ext cx="2898278" cy="1811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Ненаправленные</a:t>
          </a:r>
        </a:p>
      </dsp:txBody>
      <dsp:txXfrm>
        <a:off x="5307180" y="4840623"/>
        <a:ext cx="2792168" cy="1705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Прямоугольник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угольник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угольник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угольник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EC9FBE4-1545-4567-9923-E7811122C1C6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угольник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D06DC1-DE25-4B29-B8F3-23C3C4174C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nigi.studio/eksperimentalnaya-psihologiya/gipoteza-psihologicheskogo-issledovaniya-112673.html" TargetMode="External"/><Relationship Id="rId2" Type="http://schemas.openxmlformats.org/officeDocument/2006/relationships/hyperlink" Target="https://www.coursera.org/lecture/matematicheskiye-metody-v-psikhologii/vidieo-3-3-osnovy-statistichieskogho-vyvoda-chast-1-statistichieskaia-ghipotieza-bA5kQ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aC5hnF8SYHU" TargetMode="External"/><Relationship Id="rId4" Type="http://schemas.openxmlformats.org/officeDocument/2006/relationships/hyperlink" Target="https://elis.psu.ru/node/58219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DkDv7CzHP0&amp;ab_channel=EduSpb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7408" y="1484784"/>
            <a:ext cx="10657184" cy="4176464"/>
          </a:xfrm>
        </p:spPr>
        <p:txBody>
          <a:bodyPr>
            <a:normAutofit lnSpcReduction="10000"/>
          </a:bodyPr>
          <a:lstStyle/>
          <a:p>
            <a:r>
              <a:rPr lang="ru-RU" sz="4000" dirty="0"/>
              <a:t>Лекция 5. Нормальный закон распределения</a:t>
            </a:r>
            <a:br>
              <a:rPr lang="ru-RU" sz="4000" dirty="0"/>
            </a:br>
            <a:endParaRPr lang="ru-RU" sz="4000" dirty="0"/>
          </a:p>
          <a:p>
            <a:br>
              <a:rPr lang="ru-RU" sz="4000" dirty="0"/>
            </a:br>
            <a:r>
              <a:rPr lang="ru-RU" sz="4000" dirty="0"/>
              <a:t>Лекция 6. </a:t>
            </a:r>
            <a:r>
              <a:rPr lang="ru-RU" sz="3600" dirty="0"/>
              <a:t>Научные и статистические гипотезы</a:t>
            </a:r>
            <a:endParaRPr lang="ru-RU" sz="4000" b="1" dirty="0">
              <a:solidFill>
                <a:srgbClr val="FFFF00"/>
              </a:solidFill>
            </a:endParaRPr>
          </a:p>
          <a:p>
            <a:endParaRPr lang="ru-RU" sz="4000" b="1" dirty="0">
              <a:solidFill>
                <a:srgbClr val="FFFF00"/>
              </a:solidFill>
            </a:endParaRPr>
          </a:p>
          <a:p>
            <a:endParaRPr lang="en-US" sz="4000" b="1" dirty="0">
              <a:solidFill>
                <a:srgbClr val="FFFF00"/>
              </a:solidFill>
            </a:endParaRPr>
          </a:p>
          <a:p>
            <a:r>
              <a:rPr lang="kk-KZ" sz="2100" dirty="0">
                <a:solidFill>
                  <a:srgbClr val="FFFF00"/>
                </a:solidFill>
              </a:rPr>
              <a:t>Составитель А</a:t>
            </a:r>
            <a:r>
              <a:rPr lang="ru-RU" sz="2100" dirty="0">
                <a:solidFill>
                  <a:srgbClr val="FFFF00"/>
                </a:solidFill>
              </a:rPr>
              <a:t>.К. </a:t>
            </a:r>
            <a:r>
              <a:rPr lang="ru-RU" sz="2100" dirty="0" err="1">
                <a:solidFill>
                  <a:srgbClr val="FFFF00"/>
                </a:solidFill>
              </a:rPr>
              <a:t>Мынбаева</a:t>
            </a:r>
            <a:endParaRPr lang="ru-RU" sz="21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9958" y="1"/>
            <a:ext cx="9811722" cy="795881"/>
          </a:xfrm>
        </p:spPr>
        <p:txBody>
          <a:bodyPr>
            <a:normAutofit/>
          </a:bodyPr>
          <a:lstStyle/>
          <a:p>
            <a:r>
              <a:rPr lang="kk-KZ" dirty="0"/>
              <a:t>Правило трех </a:t>
            </a:r>
            <a:r>
              <a:rPr lang="ru-RU" dirty="0">
                <a:sym typeface="Symbol" panose="05050102010706020507" pitchFamily="18" charset="2"/>
              </a:rPr>
              <a:t>		3 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6" y="1556792"/>
            <a:ext cx="7543800" cy="45053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72699" y="6062117"/>
            <a:ext cx="10046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02124"/>
                </a:solidFill>
                <a:latin typeface="arial" panose="020B0604020202020204" pitchFamily="34" charset="0"/>
              </a:rPr>
              <a:t>Вероятность того, что случайная величина отклонится от своего среднего арифметического более чем на три среднеквадратических отклонения, практически равна нулю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0535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Характеристики формы распределения</a:t>
            </a:r>
            <a:br>
              <a:rPr lang="ru-RU" dirty="0"/>
            </a:br>
            <a:r>
              <a:rPr lang="ru-RU" dirty="0"/>
              <a:t>Асимметрия и </a:t>
            </a:r>
            <a:r>
              <a:rPr lang="ru-RU" dirty="0">
                <a:solidFill>
                  <a:srgbClr val="00B050"/>
                </a:solidFill>
              </a:rPr>
              <a:t>эксцесс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46236"/>
            <a:ext cx="10972800" cy="4951115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ru-RU" dirty="0"/>
              <a:t>Меры отклонения распределения от симметрического</a:t>
            </a:r>
            <a:r>
              <a:rPr lang="en-US" dirty="0"/>
              <a:t> (</a:t>
            </a:r>
            <a:r>
              <a:rPr lang="kk-KZ" dirty="0"/>
              <a:t>коэфф</a:t>
            </a:r>
            <a:r>
              <a:rPr lang="ru-RU" dirty="0"/>
              <a:t>.асимметрии</a:t>
            </a:r>
            <a:r>
              <a:rPr lang="en-US" dirty="0"/>
              <a:t>)</a:t>
            </a:r>
            <a:r>
              <a:rPr lang="ru-RU" dirty="0"/>
              <a:t>.</a:t>
            </a:r>
          </a:p>
          <a:p>
            <a:pPr lvl="1"/>
            <a:r>
              <a:rPr lang="ru-RU" dirty="0">
                <a:solidFill>
                  <a:srgbClr val="00B050"/>
                </a:solidFill>
              </a:rPr>
              <a:t>Меры крутизны (</a:t>
            </a:r>
            <a:r>
              <a:rPr lang="ru-RU" dirty="0" err="1">
                <a:solidFill>
                  <a:srgbClr val="00B050"/>
                </a:solidFill>
              </a:rPr>
              <a:t>островершинности</a:t>
            </a:r>
            <a:r>
              <a:rPr lang="ru-RU" dirty="0">
                <a:solidFill>
                  <a:srgbClr val="00B050"/>
                </a:solidFill>
              </a:rPr>
              <a:t>) /</a:t>
            </a:r>
            <a:r>
              <a:rPr lang="ru-RU" dirty="0" err="1">
                <a:solidFill>
                  <a:srgbClr val="00B050"/>
                </a:solidFill>
              </a:rPr>
              <a:t>коэфф.эксцесса</a:t>
            </a:r>
            <a:r>
              <a:rPr lang="ru-RU" dirty="0">
                <a:solidFill>
                  <a:srgbClr val="00B050"/>
                </a:solidFill>
              </a:rPr>
              <a:t>/</a:t>
            </a:r>
          </a:p>
          <a:p>
            <a:pPr marL="411480" lvl="1" indent="0">
              <a:buNone/>
            </a:pPr>
            <a:r>
              <a:rPr lang="ru-RU" sz="3000" dirty="0">
                <a:sym typeface="Symbol" panose="05050102010706020507" pitchFamily="18" charset="2"/>
              </a:rPr>
              <a:t>Центральный момент 3 порядка</a:t>
            </a:r>
            <a:endParaRPr lang="en-US" sz="3000" dirty="0">
              <a:sym typeface="Symbol" panose="05050102010706020507" pitchFamily="18" charset="2"/>
            </a:endParaRPr>
          </a:p>
          <a:p>
            <a:pPr marL="0" indent="0" algn="ctr">
              <a:buNone/>
            </a:pPr>
            <a:r>
              <a:rPr lang="ru-RU" dirty="0">
                <a:sym typeface="Symbol" panose="05050102010706020507" pitchFamily="18" charset="2"/>
              </a:rPr>
              <a:t></a:t>
            </a:r>
            <a:r>
              <a:rPr lang="ru-RU" baseline="-25000" dirty="0">
                <a:sym typeface="Symbol" panose="05050102010706020507" pitchFamily="18" charset="2"/>
              </a:rPr>
              <a:t>3</a:t>
            </a:r>
            <a:r>
              <a:rPr lang="ru-RU" dirty="0">
                <a:sym typeface="Symbol" panose="05050102010706020507" pitchFamily="18" charset="2"/>
              </a:rPr>
              <a:t>= ((х</a:t>
            </a:r>
            <a:r>
              <a:rPr lang="en-US" baseline="-25000" dirty="0" err="1">
                <a:sym typeface="Symbol" panose="05050102010706020507" pitchFamily="18" charset="2"/>
              </a:rPr>
              <a:t>i</a:t>
            </a:r>
            <a:r>
              <a:rPr lang="en-US" dirty="0">
                <a:sym typeface="Symbol" panose="05050102010706020507" pitchFamily="18" charset="2"/>
              </a:rPr>
              <a:t>-M</a:t>
            </a:r>
            <a:r>
              <a:rPr lang="ru-RU" dirty="0">
                <a:sym typeface="Symbol" panose="05050102010706020507" pitchFamily="18" charset="2"/>
              </a:rPr>
              <a:t>)</a:t>
            </a:r>
            <a:r>
              <a:rPr lang="en-US" baseline="30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)/N</a:t>
            </a:r>
          </a:p>
          <a:p>
            <a:r>
              <a:rPr lang="ru-RU" dirty="0">
                <a:sym typeface="Symbol" panose="05050102010706020507" pitchFamily="18" charset="2"/>
              </a:rPr>
              <a:t>Для симметрического распределения =0</a:t>
            </a:r>
            <a:endParaRPr lang="en-US" dirty="0">
              <a:sym typeface="Symbol" panose="05050102010706020507" pitchFamily="18" charset="2"/>
            </a:endParaRPr>
          </a:p>
          <a:p>
            <a:r>
              <a:rPr lang="ru-RU" i="1" dirty="0">
                <a:sym typeface="Symbol" panose="05050102010706020507" pitchFamily="18" charset="2"/>
              </a:rPr>
              <a:t>Коэффициент асимметрии</a:t>
            </a:r>
          </a:p>
          <a:p>
            <a:r>
              <a:rPr lang="en-US" i="1" dirty="0">
                <a:sym typeface="Symbol" panose="05050102010706020507" pitchFamily="18" charset="2"/>
              </a:rPr>
              <a:t>As</a:t>
            </a:r>
            <a:r>
              <a:rPr lang="en-US" dirty="0">
                <a:sym typeface="Symbol" panose="05050102010706020507" pitchFamily="18" charset="2"/>
              </a:rPr>
              <a:t>=</a:t>
            </a:r>
            <a:r>
              <a:rPr lang="ru-RU" dirty="0">
                <a:sym typeface="Symbol" panose="05050102010706020507" pitchFamily="18" charset="2"/>
              </a:rPr>
              <a:t> </a:t>
            </a:r>
            <a:r>
              <a:rPr lang="ru-RU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/</a:t>
            </a:r>
            <a:r>
              <a:rPr lang="en-US" baseline="30000" dirty="0">
                <a:sym typeface="Symbol" panose="05050102010706020507" pitchFamily="18" charset="2"/>
              </a:rPr>
              <a:t> 3</a:t>
            </a:r>
            <a:r>
              <a:rPr lang="ru-RU" dirty="0">
                <a:sym typeface="Symbol" panose="05050102010706020507" pitchFamily="18" charset="2"/>
              </a:rPr>
              <a:t>, 		-</a:t>
            </a:r>
            <a:r>
              <a:rPr lang="en-US" dirty="0">
                <a:sym typeface="Symbol" panose="05050102010706020507" pitchFamily="18" charset="2"/>
              </a:rPr>
              <a:t>&lt;As&lt;+</a:t>
            </a:r>
            <a:r>
              <a:rPr lang="ru-RU" dirty="0">
                <a:sym typeface="Symbol" panose="05050102010706020507" pitchFamily="18" charset="2"/>
              </a:rPr>
              <a:t> ,</a:t>
            </a:r>
          </a:p>
          <a:p>
            <a:pPr marL="0" indent="0">
              <a:buNone/>
            </a:pPr>
            <a:r>
              <a:rPr lang="ru-RU" dirty="0">
                <a:sym typeface="Symbol" panose="05050102010706020507" pitchFamily="18" charset="2"/>
              </a:rPr>
              <a:t>где </a:t>
            </a:r>
            <a:r>
              <a:rPr lang="en-US" dirty="0">
                <a:sym typeface="Symbol" panose="05050102010706020507" pitchFamily="18" charset="2"/>
              </a:rPr>
              <a:t></a:t>
            </a:r>
            <a:r>
              <a:rPr lang="ru-RU" dirty="0">
                <a:sym typeface="Symbol" panose="05050102010706020507" pitchFamily="18" charset="2"/>
              </a:rPr>
              <a:t> - стандартное отклонение </a:t>
            </a:r>
            <a:r>
              <a:rPr lang="ru-RU" i="1" dirty="0">
                <a:sym typeface="Symbol" panose="05050102010706020507" pitchFamily="18" charset="2"/>
              </a:rPr>
              <a:t>х</a:t>
            </a:r>
          </a:p>
          <a:p>
            <a:r>
              <a:rPr lang="en-US" dirty="0">
                <a:sym typeface="Symbol" panose="05050102010706020507" pitchFamily="18" charset="2"/>
              </a:rPr>
              <a:t>As=0 </a:t>
            </a:r>
            <a:r>
              <a:rPr lang="kk-KZ" dirty="0">
                <a:sym typeface="Symbol" panose="05050102010706020507" pitchFamily="18" charset="2"/>
              </a:rPr>
              <a:t>для симметрического распределения</a:t>
            </a:r>
            <a:endParaRPr lang="en-US" dirty="0">
              <a:sym typeface="Symbol" panose="05050102010706020507" pitchFamily="18" charset="2"/>
            </a:endParaRPr>
          </a:p>
          <a:p>
            <a:endParaRPr lang="en-US" baseline="30000" dirty="0">
              <a:sym typeface="Symbol" panose="05050102010706020507" pitchFamily="18" charset="2"/>
            </a:endParaRPr>
          </a:p>
          <a:p>
            <a:r>
              <a:rPr lang="en-US" i="1" dirty="0">
                <a:sym typeface="Symbol" panose="05050102010706020507" pitchFamily="18" charset="2"/>
              </a:rPr>
              <a:t>As</a:t>
            </a:r>
            <a:r>
              <a:rPr lang="en-US" dirty="0">
                <a:sym typeface="Symbol" panose="05050102010706020507" pitchFamily="18" charset="2"/>
              </a:rPr>
              <a:t>&gt;0 			</a:t>
            </a:r>
            <a:r>
              <a:rPr lang="kk-KZ" dirty="0">
                <a:sym typeface="Symbol" panose="05050102010706020507" pitchFamily="18" charset="2"/>
              </a:rPr>
              <a:t>левосторонняя ассиметрия</a:t>
            </a:r>
          </a:p>
          <a:p>
            <a:pPr marL="0" indent="0">
              <a:buNone/>
            </a:pPr>
            <a:r>
              <a:rPr lang="kk-KZ" baseline="30000" dirty="0">
                <a:sym typeface="Symbol" panose="05050102010706020507" pitchFamily="18" charset="2"/>
              </a:rPr>
              <a:t>				</a:t>
            </a:r>
            <a:r>
              <a:rPr lang="ru-RU" baseline="30000" dirty="0">
                <a:sym typeface="Symbol" panose="05050102010706020507" pitchFamily="18" charset="2"/>
              </a:rPr>
              <a:t>(преобладание низких значений признака)</a:t>
            </a:r>
            <a:endParaRPr lang="en-US" baseline="30000" dirty="0">
              <a:sym typeface="Symbol" panose="05050102010706020507" pitchFamily="18" charset="2"/>
            </a:endParaRPr>
          </a:p>
          <a:p>
            <a:r>
              <a:rPr lang="en-US" i="1" dirty="0">
                <a:sym typeface="Symbol" panose="05050102010706020507" pitchFamily="18" charset="2"/>
              </a:rPr>
              <a:t>As</a:t>
            </a:r>
            <a:r>
              <a:rPr lang="en-US" dirty="0">
                <a:sym typeface="Symbol" panose="05050102010706020507" pitchFamily="18" charset="2"/>
              </a:rPr>
              <a:t>&lt;0 			</a:t>
            </a:r>
            <a:r>
              <a:rPr lang="kk-KZ" dirty="0">
                <a:sym typeface="Symbol" panose="05050102010706020507" pitchFamily="18" charset="2"/>
              </a:rPr>
              <a:t>правосторонняя ассиметрия</a:t>
            </a:r>
          </a:p>
          <a:p>
            <a:pPr marL="0" indent="0">
              <a:buNone/>
            </a:pPr>
            <a:r>
              <a:rPr lang="ru-RU" baseline="30000" dirty="0">
                <a:sym typeface="Symbol" panose="05050102010706020507" pitchFamily="18" charset="2"/>
              </a:rPr>
              <a:t>				(преобладание высоких значений признака)</a:t>
            </a:r>
            <a:endParaRPr lang="en-US" baseline="300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dirty="0">
              <a:sym typeface="Symbol" panose="05050102010706020507" pitchFamily="18" charset="2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7725" y="3789040"/>
            <a:ext cx="37242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3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lvl="1" algn="r" rtl="0">
              <a:spcBef>
                <a:spcPct val="0"/>
              </a:spcBef>
            </a:pPr>
            <a:r>
              <a:rPr lang="ru-RU" sz="3200" dirty="0">
                <a:solidFill>
                  <a:srgbClr val="00B050"/>
                </a:solidFill>
              </a:rPr>
              <a:t>Меры крутизны (</a:t>
            </a:r>
            <a:r>
              <a:rPr lang="ru-RU" sz="3200" dirty="0" err="1">
                <a:solidFill>
                  <a:srgbClr val="00B050"/>
                </a:solidFill>
              </a:rPr>
              <a:t>островершинности</a:t>
            </a:r>
            <a:r>
              <a:rPr lang="ru-RU" sz="3200" dirty="0">
                <a:solidFill>
                  <a:srgbClr val="00B050"/>
                </a:solidFill>
              </a:rPr>
              <a:t>) /</a:t>
            </a:r>
            <a:r>
              <a:rPr lang="ru-RU" sz="3200" dirty="0" err="1">
                <a:solidFill>
                  <a:srgbClr val="00B050"/>
                </a:solidFill>
              </a:rPr>
              <a:t>коэфф.эксцесса</a:t>
            </a:r>
            <a:r>
              <a:rPr lang="ru-RU" dirty="0">
                <a:solidFill>
                  <a:srgbClr val="00B050"/>
                </a:solidFill>
              </a:rPr>
              <a:t>/</a:t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46237"/>
            <a:ext cx="10972800" cy="2142803"/>
          </a:xfrm>
        </p:spPr>
        <p:txBody>
          <a:bodyPr/>
          <a:lstStyle/>
          <a:p>
            <a:r>
              <a:rPr lang="ru-RU" dirty="0"/>
              <a:t>Симметрические распределения могут отличаться друг от друга по форме строения вершины</a:t>
            </a:r>
          </a:p>
          <a:p>
            <a:r>
              <a:rPr lang="ru-RU" dirty="0"/>
              <a:t>В отличие от нормального – островершинные, плосковершинные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1944" y="3212976"/>
            <a:ext cx="4577891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970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/>
              <a:t>Симметричные распределения могут отличаться друг от друга по форме строения вершины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46236"/>
                <a:ext cx="10972800" cy="4807099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ru-RU" dirty="0">
                    <a:sym typeface="Symbol" panose="05050102010706020507" pitchFamily="18" charset="2"/>
                  </a:rPr>
                  <a:t>Центральный момент 4 порядка</a:t>
                </a:r>
              </a:p>
              <a:p>
                <a:pPr marL="0" indent="0" algn="ctr">
                  <a:buNone/>
                </a:pPr>
                <a:r>
                  <a:rPr lang="ru-RU" dirty="0">
                    <a:sym typeface="Symbol" panose="05050102010706020507" pitchFamily="18" charset="2"/>
                  </a:rPr>
                  <a:t></a:t>
                </a:r>
                <a:r>
                  <a:rPr lang="ru-RU" baseline="-25000" dirty="0">
                    <a:sym typeface="Symbol" panose="05050102010706020507" pitchFamily="18" charset="2"/>
                  </a:rPr>
                  <a:t>4</a:t>
                </a:r>
                <a:r>
                  <a:rPr lang="ru-RU" dirty="0">
                    <a:sym typeface="Symbol" panose="05050102010706020507" pitchFamily="18" charset="2"/>
                  </a:rPr>
                  <a:t>= ((х</a:t>
                </a:r>
                <a:r>
                  <a:rPr lang="en-US" baseline="-25000" dirty="0" err="1">
                    <a:sym typeface="Symbol" panose="05050102010706020507" pitchFamily="18" charset="2"/>
                  </a:rPr>
                  <a:t>i</a:t>
                </a:r>
                <a:r>
                  <a:rPr lang="en-US" dirty="0">
                    <a:sym typeface="Symbol" panose="05050102010706020507" pitchFamily="18" charset="2"/>
                  </a:rPr>
                  <a:t>-M</a:t>
                </a:r>
                <a:r>
                  <a:rPr lang="ru-RU" dirty="0">
                    <a:sym typeface="Symbol" panose="05050102010706020507" pitchFamily="18" charset="2"/>
                  </a:rPr>
                  <a:t>)</a:t>
                </a:r>
                <a:r>
                  <a:rPr lang="ru-RU" baseline="30000" dirty="0">
                    <a:sym typeface="Symbol" panose="05050102010706020507" pitchFamily="18" charset="2"/>
                  </a:rPr>
                  <a:t>4</a:t>
                </a:r>
                <a:r>
                  <a:rPr lang="en-US" dirty="0">
                    <a:sym typeface="Symbol" panose="05050102010706020507" pitchFamily="18" charset="2"/>
                  </a:rPr>
                  <a:t>)/N</a:t>
                </a:r>
              </a:p>
              <a:p>
                <a:pPr marL="0" indent="0">
                  <a:buNone/>
                </a:pPr>
                <a:r>
                  <a:rPr lang="ru-RU" dirty="0">
                    <a:sym typeface="Symbol" panose="05050102010706020507" pitchFamily="18" charset="2"/>
                  </a:rPr>
                  <a:t>для нормального распределения</a:t>
                </a:r>
              </a:p>
              <a:p>
                <a:pPr marL="0" indent="0">
                  <a:buNone/>
                </a:pPr>
                <a:r>
                  <a:rPr lang="ru-RU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lang="ru-RU" dirty="0">
                    <a:sym typeface="Symbol" panose="05050102010706020507" pitchFamily="18" charset="2"/>
                  </a:rPr>
                  <a:t>Мера отклонения формы строения вершины – </a:t>
                </a:r>
                <a:r>
                  <a:rPr lang="ru-RU" b="1" dirty="0" err="1">
                    <a:solidFill>
                      <a:srgbClr val="00B050"/>
                    </a:solidFill>
                    <a:sym typeface="Symbol" panose="05050102010706020507" pitchFamily="18" charset="2"/>
                  </a:rPr>
                  <a:t>коэфф.эксцесса</a:t>
                </a:r>
                <a:r>
                  <a:rPr lang="ru-RU" dirty="0">
                    <a:solidFill>
                      <a:srgbClr val="00B05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ru-RU" dirty="0" err="1">
                    <a:sym typeface="Symbol" panose="05050102010706020507" pitchFamily="18" charset="2"/>
                  </a:rPr>
                  <a:t>Ех</a:t>
                </a:r>
                <a:endParaRPr lang="ru-RU" dirty="0">
                  <a:sym typeface="Symbol" panose="05050102010706020507" pitchFamily="18" charset="2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Ех=</m:t>
                    </m:r>
                    <m:f>
                      <m:fPr>
                        <m:ctrlP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</m:t>
                            </m:r>
                          </m:e>
                          <m:sub>
                            <m:r>
                              <a:rPr lang="ru-RU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ru-RU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</m:t>
                            </m:r>
                          </m:e>
                          <m:sup>
                            <m:r>
                              <a:rPr lang="ru-RU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4</m:t>
                            </m:r>
                          </m:sup>
                        </m:sSup>
                      </m:den>
                    </m:f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−3,  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     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−</m:t>
                    </m:r>
                    <m:r>
                      <a:rPr lang="en-US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&lt;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E</m:t>
                    </m:r>
                  </m:oMath>
                </a14:m>
                <a:r>
                  <a:rPr lang="ru-RU" dirty="0">
                    <a:sym typeface="Symbol" panose="05050102010706020507" pitchFamily="18" charset="2"/>
                  </a:rPr>
                  <a:t>х</a:t>
                </a:r>
                <a:r>
                  <a:rPr lang="en-US" dirty="0">
                    <a:sym typeface="Symbol" panose="05050102010706020507" pitchFamily="18" charset="2"/>
                  </a:rPr>
                  <a:t>&lt;+</a:t>
                </a:r>
                <a:endParaRPr lang="ru-RU" dirty="0">
                  <a:sym typeface="Symbol" panose="05050102010706020507" pitchFamily="18" charset="2"/>
                </a:endParaRPr>
              </a:p>
              <a:p>
                <a:endParaRPr lang="ru-RU" dirty="0">
                  <a:sym typeface="Symbol" panose="05050102010706020507" pitchFamily="18" charset="2"/>
                </a:endParaRPr>
              </a:p>
              <a:p>
                <a:r>
                  <a:rPr lang="en-US" dirty="0">
                    <a:sym typeface="Symbol" panose="05050102010706020507" pitchFamily="18" charset="2"/>
                  </a:rPr>
                  <a:t>Ex=0 </a:t>
                </a:r>
                <a:r>
                  <a:rPr lang="kk-KZ" dirty="0">
                    <a:sym typeface="Symbol" panose="05050102010706020507" pitchFamily="18" charset="2"/>
                  </a:rPr>
                  <a:t>для нормального распределения</a:t>
                </a:r>
              </a:p>
              <a:p>
                <a:r>
                  <a:rPr lang="kk-KZ" dirty="0">
                    <a:sym typeface="Symbol" panose="05050102010706020507" pitchFamily="18" charset="2"/>
                  </a:rPr>
                  <a:t>Ех</a:t>
                </a:r>
                <a:r>
                  <a:rPr lang="en-US" dirty="0">
                    <a:sym typeface="Symbol" panose="05050102010706020507" pitchFamily="18" charset="2"/>
                  </a:rPr>
                  <a:t>&gt;</a:t>
                </a:r>
                <a:r>
                  <a:rPr lang="kk-KZ" dirty="0">
                    <a:sym typeface="Symbol" panose="05050102010706020507" pitchFamily="18" charset="2"/>
                  </a:rPr>
                  <a:t>0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kk-KZ" dirty="0">
                    <a:sym typeface="Symbol" panose="05050102010706020507" pitchFamily="18" charset="2"/>
                  </a:rPr>
                  <a:t>для островершинного распределения</a:t>
                </a:r>
              </a:p>
              <a:p>
                <a:r>
                  <a:rPr lang="kk-KZ" dirty="0">
                    <a:sym typeface="Symbol" panose="05050102010706020507" pitchFamily="18" charset="2"/>
                  </a:rPr>
                  <a:t>Ех</a:t>
                </a:r>
                <a:r>
                  <a:rPr lang="en-US" dirty="0">
                    <a:sym typeface="Symbol" panose="05050102010706020507" pitchFamily="18" charset="2"/>
                  </a:rPr>
                  <a:t>&lt;</a:t>
                </a:r>
                <a:r>
                  <a:rPr lang="kk-KZ" dirty="0">
                    <a:sym typeface="Symbol" panose="05050102010706020507" pitchFamily="18" charset="2"/>
                  </a:rPr>
                  <a:t>0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kk-KZ" dirty="0">
                    <a:sym typeface="Symbol" panose="05050102010706020507" pitchFamily="18" charset="2"/>
                  </a:rPr>
                  <a:t>для плосковершинного распределения</a:t>
                </a:r>
              </a:p>
              <a:p>
                <a:endParaRPr lang="ru-RU" dirty="0">
                  <a:sym typeface="Symbol" panose="05050102010706020507" pitchFamily="18" charset="2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46236"/>
                <a:ext cx="10972800" cy="4807099"/>
              </a:xfrm>
              <a:blipFill rotWithShape="0">
                <a:blip r:embed="rId2"/>
                <a:stretch>
                  <a:fillRect l="-1056" t="-2028" b="-22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79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Стандартизация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6648" y="1428736"/>
            <a:ext cx="8153400" cy="5429264"/>
          </a:xfrm>
        </p:spPr>
        <p:txBody>
          <a:bodyPr/>
          <a:lstStyle/>
          <a:p>
            <a:r>
              <a:rPr lang="kk-KZ" dirty="0"/>
              <a:t>Стандартизация или </a:t>
            </a:r>
            <a:r>
              <a:rPr lang="en-US" i="1" dirty="0"/>
              <a:t>z-</a:t>
            </a:r>
            <a:r>
              <a:rPr lang="ru-RU" i="1" dirty="0"/>
              <a:t>преобразование </a:t>
            </a:r>
            <a:r>
              <a:rPr lang="ru-RU" dirty="0"/>
              <a:t>данных – это перевод измерений в стандартную </a:t>
            </a:r>
            <a:r>
              <a:rPr lang="en-US" dirty="0"/>
              <a:t>Z-</a:t>
            </a:r>
            <a:r>
              <a:rPr lang="ru-RU" dirty="0"/>
              <a:t>шкалу со средним </a:t>
            </a:r>
            <a:r>
              <a:rPr lang="ru-RU" i="1" dirty="0"/>
              <a:t>М=0</a:t>
            </a:r>
            <a:r>
              <a:rPr lang="ru-RU" dirty="0"/>
              <a:t> и </a:t>
            </a:r>
            <a:r>
              <a:rPr lang="ru-RU" dirty="0">
                <a:sym typeface="Symbol"/>
              </a:rPr>
              <a:t></a:t>
            </a:r>
            <a:r>
              <a:rPr lang="ru-RU" baseline="30000" dirty="0">
                <a:sym typeface="Symbol"/>
              </a:rPr>
              <a:t>2</a:t>
            </a:r>
            <a:r>
              <a:rPr lang="ru-RU" dirty="0">
                <a:sym typeface="Symbol"/>
              </a:rPr>
              <a:t>=1  (дисперсия)</a:t>
            </a:r>
          </a:p>
          <a:p>
            <a:endParaRPr lang="ru-RU" dirty="0">
              <a:sym typeface="Symbol"/>
            </a:endParaRPr>
          </a:p>
          <a:p>
            <a:r>
              <a:rPr lang="ru-RU" dirty="0">
                <a:sym typeface="Symbol"/>
              </a:rPr>
              <a:t>Для выборки (которую хотят стандартизировать) вычисляют среднее </a:t>
            </a:r>
            <a:r>
              <a:rPr lang="ru-RU" i="1" dirty="0" err="1">
                <a:sym typeface="Symbol"/>
              </a:rPr>
              <a:t>М</a:t>
            </a:r>
            <a:r>
              <a:rPr lang="ru-RU" i="1" baseline="-25000" dirty="0" err="1">
                <a:sym typeface="Symbol"/>
              </a:rPr>
              <a:t>х</a:t>
            </a:r>
            <a:r>
              <a:rPr lang="ru-RU" baseline="-25000" dirty="0">
                <a:sym typeface="Symbol"/>
              </a:rPr>
              <a:t> </a:t>
            </a:r>
            <a:r>
              <a:rPr lang="ru-RU" dirty="0">
                <a:sym typeface="Symbol"/>
              </a:rPr>
              <a:t> и стандартное отклонение  </a:t>
            </a:r>
            <a:r>
              <a:rPr lang="ru-RU" sz="2800" dirty="0">
                <a:sym typeface="Symbol"/>
              </a:rPr>
              <a:t>  </a:t>
            </a:r>
            <a:r>
              <a:rPr lang="ru-RU" sz="2800" baseline="-25000" dirty="0" err="1">
                <a:sym typeface="Symbol"/>
              </a:rPr>
              <a:t>х</a:t>
            </a:r>
            <a:r>
              <a:rPr lang="ru-RU" sz="2800" baseline="-25000" dirty="0">
                <a:sym typeface="Symbol"/>
              </a:rPr>
              <a:t> </a:t>
            </a:r>
          </a:p>
          <a:p>
            <a:r>
              <a:rPr lang="ru-RU" sz="2800" dirty="0">
                <a:sym typeface="Symbol"/>
              </a:rPr>
              <a:t>Затем  все значения переменной </a:t>
            </a:r>
            <a:r>
              <a:rPr lang="ru-RU" sz="2800" dirty="0" err="1">
                <a:sym typeface="Symbol"/>
              </a:rPr>
              <a:t>х</a:t>
            </a:r>
            <a:r>
              <a:rPr lang="ru-RU" sz="2800" dirty="0">
                <a:sym typeface="Symbol"/>
              </a:rPr>
              <a:t> пересчитывается по формуле:</a:t>
            </a:r>
          </a:p>
          <a:p>
            <a:pPr lvl="6"/>
            <a:r>
              <a:rPr lang="en-US" sz="3200" i="1" dirty="0">
                <a:sym typeface="Symbol"/>
              </a:rPr>
              <a:t>z </a:t>
            </a:r>
            <a:r>
              <a:rPr lang="en-US" sz="3200" i="1" baseline="-25000" dirty="0" err="1">
                <a:sym typeface="Symbol"/>
              </a:rPr>
              <a:t>i</a:t>
            </a:r>
            <a:r>
              <a:rPr lang="en-US" sz="3200" dirty="0">
                <a:sym typeface="Symbol"/>
              </a:rPr>
              <a:t> = </a:t>
            </a:r>
            <a:endParaRPr lang="ru-RU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92158" y="5661248"/>
            <a:ext cx="1007683" cy="771507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524001" y="7392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Лекция 6. Научные и статистические гипотезы</a:t>
            </a:r>
            <a:br>
              <a:rPr lang="kk-KZ" dirty="0"/>
            </a:br>
            <a:r>
              <a:rPr lang="kk-KZ" dirty="0"/>
              <a:t>Вопросы лекции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ru-RU" dirty="0"/>
              <a:t>Виды психологических гипотез</a:t>
            </a:r>
          </a:p>
          <a:p>
            <a:endParaRPr lang="ru-RU" dirty="0"/>
          </a:p>
          <a:p>
            <a:r>
              <a:rPr lang="ru-RU" dirty="0"/>
              <a:t>Статистические гипотезы</a:t>
            </a:r>
          </a:p>
          <a:p>
            <a:endParaRPr lang="ru-RU" dirty="0"/>
          </a:p>
          <a:p>
            <a:r>
              <a:rPr lang="ru-RU" dirty="0"/>
              <a:t>Статистические критерии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Виды психологических гипотез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6648" y="1600200"/>
            <a:ext cx="8153400" cy="4972072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/>
              <a:t>Гипотеза исследования </a:t>
            </a:r>
            <a:r>
              <a:rPr lang="ru-RU" dirty="0"/>
              <a:t>– совокупность предположений, истинность которых предстоит проверить в ходе исследования</a:t>
            </a:r>
          </a:p>
          <a:p>
            <a:r>
              <a:rPr lang="kk-KZ" i="1" dirty="0"/>
              <a:t>Гипотеза исследования </a:t>
            </a:r>
            <a:r>
              <a:rPr lang="ru-RU" dirty="0"/>
              <a:t>-</a:t>
            </a:r>
            <a:r>
              <a:rPr lang="kk-KZ" dirty="0"/>
              <a:t> это научное предположение, вытекающее из теории, которое ни подтверждено, ни опровергнуто путем эмпирического исследования. </a:t>
            </a:r>
            <a:endParaRPr lang="ru-RU" dirty="0"/>
          </a:p>
          <a:p>
            <a:endParaRPr lang="ru-RU" dirty="0"/>
          </a:p>
          <a:p>
            <a:r>
              <a:rPr lang="ru-RU" dirty="0"/>
              <a:t>В психологии </a:t>
            </a:r>
          </a:p>
          <a:p>
            <a:r>
              <a:rPr lang="ru-RU" dirty="0"/>
              <a:t>– теоретическая, экспериментальная, эмпирическая и статистическая гипотеза  (Руденко А.М,  2014)</a:t>
            </a:r>
          </a:p>
          <a:p>
            <a:r>
              <a:rPr lang="ru-RU" dirty="0"/>
              <a:t>- теоретическую, эмпирическую, статистическую…</a:t>
            </a:r>
          </a:p>
          <a:p>
            <a:r>
              <a:rPr lang="ru-RU" dirty="0"/>
              <a:t>- содержательная и статистическая…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Виды психологических гипотез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6648" y="1600200"/>
            <a:ext cx="8153400" cy="5043510"/>
          </a:xfrm>
        </p:spPr>
        <p:txBody>
          <a:bodyPr>
            <a:normAutofit fontScale="92500"/>
          </a:bodyPr>
          <a:lstStyle/>
          <a:p>
            <a:r>
              <a:rPr lang="ru-RU" dirty="0"/>
              <a:t>1. </a:t>
            </a:r>
            <a:r>
              <a:rPr lang="ru-RU" b="1" dirty="0"/>
              <a:t>Теоретическая гипотеза </a:t>
            </a:r>
            <a:r>
              <a:rPr lang="ru-RU" dirty="0"/>
              <a:t>- </a:t>
            </a:r>
            <a:r>
              <a:rPr lang="ru-RU" dirty="0" err="1"/>
              <a:t>гипотеза</a:t>
            </a:r>
            <a:r>
              <a:rPr lang="ru-RU" dirty="0"/>
              <a:t> о связях конструктов между собой или о связях конструктов и поведения. </a:t>
            </a:r>
          </a:p>
          <a:p>
            <a:endParaRPr lang="ru-RU" dirty="0"/>
          </a:p>
          <a:p>
            <a:r>
              <a:rPr lang="ru-RU" dirty="0"/>
              <a:t>2</a:t>
            </a:r>
            <a:r>
              <a:rPr lang="ru-RU" b="1" dirty="0"/>
              <a:t>. Эмпирическая гипотеза </a:t>
            </a:r>
            <a:r>
              <a:rPr lang="ru-RU" dirty="0"/>
              <a:t>– </a:t>
            </a:r>
            <a:r>
              <a:rPr lang="ru-RU" dirty="0" err="1"/>
              <a:t>гипотеза</a:t>
            </a:r>
            <a:r>
              <a:rPr lang="ru-RU" dirty="0"/>
              <a:t> о связи переменных между собой. </a:t>
            </a:r>
          </a:p>
          <a:p>
            <a:endParaRPr lang="ru-RU" dirty="0"/>
          </a:p>
          <a:p>
            <a:r>
              <a:rPr lang="ru-RU" dirty="0"/>
              <a:t>3. </a:t>
            </a:r>
            <a:r>
              <a:rPr lang="ru-RU" b="1" dirty="0"/>
              <a:t>Статистическая гипотеза </a:t>
            </a:r>
            <a:r>
              <a:rPr lang="ru-RU" dirty="0"/>
              <a:t>– </a:t>
            </a:r>
            <a:r>
              <a:rPr lang="ru-RU" dirty="0" err="1"/>
              <a:t>гипотеза</a:t>
            </a:r>
            <a:r>
              <a:rPr lang="ru-RU" dirty="0"/>
              <a:t> о значимости различий между значениями зависимых параметров/признаков, измеренной при разных уровнях независимого параметра/признака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Теория – эксперимент - опыт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6648" y="1600200"/>
            <a:ext cx="8153400" cy="525780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Теоретически обоснованные гипотезы </a:t>
            </a:r>
            <a:r>
              <a:rPr lang="ru-RU" dirty="0"/>
              <a:t>выдвигаются для совершенствования теоретического знания, входят в структуру теории для устранения противоречий в теории, рассогласованности между теорией и экспериментальных результатов, для проверки модели.</a:t>
            </a:r>
          </a:p>
          <a:p>
            <a:endParaRPr lang="ru-RU" dirty="0"/>
          </a:p>
          <a:p>
            <a:r>
              <a:rPr lang="ru-RU" b="1" dirty="0"/>
              <a:t>Экспериментальная гипотеза </a:t>
            </a:r>
            <a:r>
              <a:rPr lang="ru-RU" dirty="0"/>
              <a:t>служит для организации эксперимента, а </a:t>
            </a:r>
            <a:r>
              <a:rPr lang="ru-RU" b="1" dirty="0"/>
              <a:t>статистическая</a:t>
            </a:r>
            <a:r>
              <a:rPr lang="ru-RU" dirty="0"/>
              <a:t> – для организации процедуры сравнения регистрируемых параметров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Статистические гипотезы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Статистическая гипотеза – </a:t>
            </a:r>
            <a:r>
              <a:rPr lang="ru-RU" dirty="0"/>
              <a:t>это предположение относительно параметра  или вида распределения случайной величины (Новиков А., 2015)</a:t>
            </a:r>
          </a:p>
          <a:p>
            <a:endParaRPr lang="ru-RU" dirty="0"/>
          </a:p>
          <a:p>
            <a:r>
              <a:rPr lang="ru-RU" b="1" dirty="0"/>
              <a:t>Статистическая гипотеза </a:t>
            </a:r>
            <a:r>
              <a:rPr lang="ru-RU" dirty="0"/>
              <a:t>– это предположение о виде неизвестного закона распределения или о величине параметров известных распределений (</a:t>
            </a:r>
            <a:r>
              <a:rPr lang="ru-RU" dirty="0" err="1"/>
              <a:t>Шелехова</a:t>
            </a:r>
            <a:r>
              <a:rPr lang="ru-RU" dirty="0"/>
              <a:t> Л., 2015)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993041-EB74-214F-A9CD-029825898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E5F6F6-5D66-E6F1-7F57-3F511FA20C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2116832"/>
          </a:xfrm>
        </p:spPr>
        <p:txBody>
          <a:bodyPr>
            <a:normAutofit/>
          </a:bodyPr>
          <a:lstStyle/>
          <a:p>
            <a:r>
              <a:rPr lang="ru-RU" dirty="0"/>
              <a:t>У студентов первого и второго курса был исследован уровень депрессивного расстройства по методике Бэка. Сделать сравнительный анализ, используя </a:t>
            </a:r>
            <a:r>
              <a:rPr lang="ru-RU" b="1" dirty="0"/>
              <a:t>методы описательной с</a:t>
            </a:r>
            <a:r>
              <a:rPr lang="kk-KZ" b="1" dirty="0"/>
              <a:t>татистики, методы изменчивости</a:t>
            </a:r>
            <a:endParaRPr lang="ru-KZ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8967AE9-6F2B-CBB2-9B3B-0C3299DB9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050425"/>
              </p:ext>
            </p:extLst>
          </p:nvPr>
        </p:nvGraphicFramePr>
        <p:xfrm>
          <a:off x="4" y="4149080"/>
          <a:ext cx="12191996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684">
                  <a:extLst>
                    <a:ext uri="{9D8B030D-6E8A-4147-A177-3AD203B41FA5}">
                      <a16:colId xmlns:a16="http://schemas.microsoft.com/office/drawing/2014/main" val="436880078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39296306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752425601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1691173066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96663572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3262482115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1969083135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3660353262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9751156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3652934776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1773869082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928817866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147826092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3155838432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220891297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242812865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900663069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458456342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14557921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 курс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27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23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22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19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18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19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298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 курс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57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266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Контргипотеза</a:t>
            </a:r>
            <a:r>
              <a:rPr lang="ru-RU" dirty="0"/>
              <a:t> — гипотеза, которая возникает как альтернатива к основному предположению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Нулевая и конкурирующая гипотезы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/>
              <a:t>Нулевая гипотеза Н</a:t>
            </a:r>
            <a:r>
              <a:rPr lang="ru-RU" b="1" baseline="-25000" dirty="0"/>
              <a:t>0</a:t>
            </a:r>
            <a:r>
              <a:rPr lang="ru-RU" b="1" dirty="0"/>
              <a:t> – </a:t>
            </a:r>
            <a:r>
              <a:rPr lang="ru-RU" dirty="0"/>
              <a:t>это гипотеза от отсутствии различий. </a:t>
            </a:r>
          </a:p>
          <a:p>
            <a:endParaRPr lang="ru-RU" dirty="0"/>
          </a:p>
          <a:p>
            <a:r>
              <a:rPr lang="ru-RU" b="1" dirty="0"/>
              <a:t>Конкурирующая гипотеза </a:t>
            </a:r>
            <a:r>
              <a:rPr lang="ru-RU" dirty="0"/>
              <a:t>Н</a:t>
            </a:r>
            <a:r>
              <a:rPr lang="ru-RU" baseline="-25000" dirty="0"/>
              <a:t>1  </a:t>
            </a:r>
            <a:r>
              <a:rPr lang="ru-RU" dirty="0"/>
              <a:t>– это гипотеза, которая противоречит нулевой гипотезе. </a:t>
            </a:r>
          </a:p>
          <a:p>
            <a:r>
              <a:rPr lang="ru-RU" dirty="0"/>
              <a:t>Н</a:t>
            </a:r>
            <a:r>
              <a:rPr lang="ru-RU" baseline="-25000" dirty="0"/>
              <a:t>1</a:t>
            </a:r>
            <a:r>
              <a:rPr lang="ru-RU" dirty="0"/>
              <a:t> – гипотеза о значимости различий</a:t>
            </a:r>
          </a:p>
          <a:p>
            <a:r>
              <a:rPr lang="kk-KZ" dirty="0"/>
              <a:t>Или </a:t>
            </a:r>
            <a:r>
              <a:rPr lang="kk-KZ" i="1" dirty="0"/>
              <a:t>альтернативная</a:t>
            </a:r>
            <a:endParaRPr lang="ru-RU" i="1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36775" y="0"/>
          <a:ext cx="81534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Первая классификация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6648" y="1600200"/>
            <a:ext cx="8153400" cy="52578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Нулевая гипотеза</a:t>
            </a:r>
            <a:r>
              <a:rPr lang="ru-RU" dirty="0"/>
              <a:t> - это гипотеза об отсутствии различий. Она обозначается как </a:t>
            </a:r>
            <a:r>
              <a:rPr lang="ru-RU" b="1" i="1" dirty="0"/>
              <a:t>Н</a:t>
            </a:r>
            <a:r>
              <a:rPr lang="ru-RU" b="1" baseline="-25000" dirty="0"/>
              <a:t>о</a:t>
            </a:r>
            <a:r>
              <a:rPr lang="ru-RU" dirty="0"/>
              <a:t> и называется нулевой потому, что содержит число 0: </a:t>
            </a:r>
          </a:p>
          <a:p>
            <a:r>
              <a:rPr lang="ru-RU" dirty="0"/>
              <a:t>Х₁-Х₂=0, где Х₁, Х₂ - сопоставляемые значения признаков. </a:t>
            </a:r>
          </a:p>
          <a:p>
            <a:r>
              <a:rPr lang="ru-RU" dirty="0"/>
              <a:t>Нулевая гипотеза - это то, что мы хотим опровергнуть, если перед нами стоит задача доказать значимость различий.</a:t>
            </a:r>
          </a:p>
          <a:p>
            <a:endParaRPr lang="ru-RU" dirty="0"/>
          </a:p>
          <a:p>
            <a:r>
              <a:rPr lang="ru-RU" b="1" dirty="0"/>
              <a:t>Альтернативная гипотеза</a:t>
            </a:r>
            <a:r>
              <a:rPr lang="ru-RU" dirty="0"/>
              <a:t> - это гипотеза о значимости различий. Она обозначается как </a:t>
            </a:r>
            <a:r>
              <a:rPr lang="ru-RU" b="1" dirty="0"/>
              <a:t>Н₁.</a:t>
            </a:r>
            <a:r>
              <a:rPr lang="ru-RU" dirty="0"/>
              <a:t> </a:t>
            </a:r>
          </a:p>
          <a:p>
            <a:r>
              <a:rPr lang="ru-RU" dirty="0"/>
              <a:t>Альтернативная гипотеза - это то, что мы хотим доказать, поэтому иногда ее называют экспериментальной гипотезой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6648" y="228600"/>
            <a:ext cx="8153400" cy="1700202"/>
          </a:xfrm>
        </p:spPr>
        <p:txBody>
          <a:bodyPr>
            <a:normAutofit fontScale="90000"/>
          </a:bodyPr>
          <a:lstStyle/>
          <a:p>
            <a:r>
              <a:rPr lang="ru-RU" dirty="0"/>
              <a:t>Нулевая и альтернативная гипотезы могут быть направленными и ненаправленными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6648" y="2071678"/>
            <a:ext cx="8153400" cy="4357718"/>
          </a:xfrm>
        </p:spPr>
        <p:txBody>
          <a:bodyPr/>
          <a:lstStyle/>
          <a:p>
            <a:pPr algn="ctr"/>
            <a:r>
              <a:rPr lang="ru-RU" b="1" dirty="0"/>
              <a:t>Направленные гипотезы</a:t>
            </a:r>
            <a:endParaRPr lang="ru-RU" dirty="0"/>
          </a:p>
          <a:p>
            <a:r>
              <a:rPr lang="ru-RU" dirty="0"/>
              <a:t>Н₀: Х₁ не превышает Х₂</a:t>
            </a:r>
          </a:p>
          <a:p>
            <a:r>
              <a:rPr lang="ru-RU" dirty="0"/>
              <a:t>H₁:  Х₁ превышает Х₂</a:t>
            </a:r>
          </a:p>
          <a:p>
            <a:endParaRPr lang="ru-RU" dirty="0"/>
          </a:p>
          <a:p>
            <a:pPr algn="ctr"/>
            <a:r>
              <a:rPr lang="ru-RU" b="1" dirty="0"/>
              <a:t>Ненаправленные гипотезы</a:t>
            </a:r>
            <a:endParaRPr lang="ru-RU" dirty="0"/>
          </a:p>
          <a:p>
            <a:r>
              <a:rPr lang="ru-RU" dirty="0"/>
              <a:t>Н₀:   Х₁ не отличается от Х₂</a:t>
            </a:r>
          </a:p>
          <a:p>
            <a:r>
              <a:rPr lang="ru-RU" dirty="0"/>
              <a:t>H₁:   Х₁ отличается от Х₂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Примеры гипотез </a:t>
            </a:r>
            <a:r>
              <a:rPr lang="ru-RU" dirty="0"/>
              <a:t>(</a:t>
            </a:r>
            <a:r>
              <a:rPr lang="ru-RU" dirty="0" err="1"/>
              <a:t>раздатка</a:t>
            </a:r>
            <a:r>
              <a:rPr lang="ru-RU" dirty="0"/>
              <a:t>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Статистические критерии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Статистическим критерием </a:t>
            </a:r>
            <a:r>
              <a:rPr lang="ru-RU" dirty="0"/>
              <a:t>называют случайную величину,  которая служит для проверки нулевой гипотезы (Новиков А., 2015)</a:t>
            </a:r>
          </a:p>
          <a:p>
            <a:r>
              <a:rPr lang="ru-RU" b="1" dirty="0"/>
              <a:t>Статистический критерий </a:t>
            </a:r>
            <a:r>
              <a:rPr lang="ru-RU" dirty="0"/>
              <a:t>– строгое математическое правило, по которому принимается или отвергается та или иная статистическая гипотеза с известным уровнем значимости</a:t>
            </a:r>
          </a:p>
          <a:p>
            <a:endParaRPr lang="ru-RU" dirty="0"/>
          </a:p>
          <a:p>
            <a:r>
              <a:rPr lang="ru-RU" dirty="0"/>
              <a:t> Если в качестве критерия проверки гипотезы используют случайную величину, подчиненную распределению:</a:t>
            </a:r>
          </a:p>
          <a:p>
            <a:r>
              <a:rPr lang="ru-RU" dirty="0"/>
              <a:t>Стьюдента,	то ее называют </a:t>
            </a:r>
            <a:r>
              <a:rPr lang="en-US" i="1" dirty="0"/>
              <a:t>t-</a:t>
            </a:r>
            <a:r>
              <a:rPr lang="kk-KZ" i="1" dirty="0"/>
              <a:t>статистика</a:t>
            </a:r>
            <a:r>
              <a:rPr lang="ru-RU" i="1" dirty="0"/>
              <a:t>,</a:t>
            </a:r>
          </a:p>
          <a:p>
            <a:r>
              <a:rPr lang="ru-RU" i="1" dirty="0"/>
              <a:t>Фишера					</a:t>
            </a:r>
            <a:r>
              <a:rPr lang="en-US" i="1" dirty="0"/>
              <a:t>F-</a:t>
            </a:r>
            <a:r>
              <a:rPr lang="kk-KZ" i="1" dirty="0"/>
              <a:t>статистика</a:t>
            </a:r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>
                <a:sym typeface="Symbol"/>
              </a:rPr>
              <a:t>2						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>
                <a:sym typeface="Symbol"/>
              </a:rPr>
              <a:t>2</a:t>
            </a:r>
            <a:r>
              <a:rPr lang="en-US" i="1" dirty="0"/>
              <a:t>-</a:t>
            </a:r>
            <a:r>
              <a:rPr lang="kk-KZ" i="1" dirty="0"/>
              <a:t>статистика</a:t>
            </a:r>
            <a:endParaRPr lang="ru-RU" i="1" baseline="30000" dirty="0"/>
          </a:p>
          <a:p>
            <a:endParaRPr lang="ru-RU" i="1" baseline="30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6648" y="214290"/>
            <a:ext cx="8153400" cy="6643710"/>
          </a:xfrm>
        </p:spPr>
        <p:txBody>
          <a:bodyPr>
            <a:normAutofit/>
          </a:bodyPr>
          <a:lstStyle/>
          <a:p>
            <a:r>
              <a:rPr lang="kk-KZ" b="1" dirty="0"/>
              <a:t>Эмпирическим </a:t>
            </a:r>
            <a:r>
              <a:rPr lang="ru-RU" b="1" dirty="0"/>
              <a:t>(наблюдаемым) </a:t>
            </a:r>
            <a:r>
              <a:rPr lang="kk-KZ" b="1" dirty="0"/>
              <a:t>значением  </a:t>
            </a:r>
            <a:r>
              <a:rPr lang="en-US" i="1" dirty="0"/>
              <a:t>t</a:t>
            </a:r>
            <a:r>
              <a:rPr lang="kk-KZ" i="1" baseline="-25000" dirty="0"/>
              <a:t>эмп</a:t>
            </a:r>
            <a:r>
              <a:rPr lang="en-US" i="1" dirty="0"/>
              <a:t> </a:t>
            </a:r>
            <a:r>
              <a:rPr lang="kk-KZ" dirty="0"/>
              <a:t>назвывают значение критерия, </a:t>
            </a:r>
            <a:r>
              <a:rPr lang="kk-KZ" dirty="0">
                <a:solidFill>
                  <a:srgbClr val="FFFF00"/>
                </a:solidFill>
              </a:rPr>
              <a:t>вычисленное по данным выборки </a:t>
            </a:r>
          </a:p>
          <a:p>
            <a:r>
              <a:rPr lang="kk-KZ" dirty="0"/>
              <a:t>Множества значений делят на 2 подмножества: одно из них содержит значения критерия</a:t>
            </a:r>
            <a:r>
              <a:rPr lang="ru-RU" dirty="0"/>
              <a:t>, которые нулевую гипотезу отвергает, второе – которое принимает</a:t>
            </a:r>
          </a:p>
          <a:p>
            <a:endParaRPr lang="ru-RU" dirty="0"/>
          </a:p>
          <a:p>
            <a:r>
              <a:rPr lang="ru-RU" i="1" dirty="0"/>
              <a:t>Критической областью </a:t>
            </a:r>
            <a:r>
              <a:rPr lang="ru-RU" dirty="0"/>
              <a:t>называют совокупность значений критерия, при которых нулевую гипотезу отклоняют</a:t>
            </a:r>
          </a:p>
          <a:p>
            <a:r>
              <a:rPr lang="ru-RU" i="1" dirty="0"/>
              <a:t>Область принятия гипотезы </a:t>
            </a:r>
            <a:r>
              <a:rPr lang="ru-RU" dirty="0"/>
              <a:t>– это совокупность значений критерия, при которых гипотезу принимают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347642"/>
          </a:xfrm>
        </p:spPr>
        <p:txBody>
          <a:bodyPr>
            <a:noAutofit/>
          </a:bodyPr>
          <a:lstStyle/>
          <a:p>
            <a:r>
              <a:rPr lang="ru-RU" sz="2000" dirty="0"/>
              <a:t>Посчитать меры</a:t>
            </a:r>
            <a:r>
              <a:rPr lang="en-US" sz="2000" dirty="0"/>
              <a:t> </a:t>
            </a:r>
            <a:r>
              <a:rPr lang="kk-KZ" sz="2000" dirty="0"/>
              <a:t>ЦТ</a:t>
            </a:r>
            <a:r>
              <a:rPr lang="ru-RU" sz="2000" dirty="0"/>
              <a:t>, меры изменчивости, асимметрию, </a:t>
            </a:r>
            <a:r>
              <a:rPr lang="ru-RU" sz="2000" dirty="0" err="1"/>
              <a:t>экцесс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24000" y="357166"/>
          <a:ext cx="7358082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59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ru-RU" dirty="0"/>
                        <a:t>Номер  </a:t>
                      </a:r>
                      <a:r>
                        <a:rPr lang="ru-RU" dirty="0" err="1"/>
                        <a:t>исп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i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</a:t>
                      </a:r>
                      <a:endParaRPr lang="ru-RU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2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3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4</a:t>
                      </a:r>
                      <a:endParaRPr lang="ru-RU" b="0" i="1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-1,1995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1,2744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39272" y="642919"/>
            <a:ext cx="1518364" cy="7386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M= </a:t>
            </a:r>
          </a:p>
          <a:p>
            <a:endParaRPr lang="en-US" dirty="0"/>
          </a:p>
          <a:p>
            <a:r>
              <a:rPr lang="en-US" dirty="0">
                <a:sym typeface="Symbol"/>
              </a:rPr>
              <a:t></a:t>
            </a:r>
            <a:r>
              <a:rPr lang="en-US" baseline="30000" dirty="0">
                <a:sym typeface="Symbol"/>
              </a:rPr>
              <a:t>2</a:t>
            </a:r>
          </a:p>
          <a:p>
            <a:endParaRPr lang="en-US" dirty="0">
              <a:sym typeface="Symbol"/>
            </a:endParaRPr>
          </a:p>
          <a:p>
            <a:endParaRPr lang="en-US" baseline="30000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=</a:t>
            </a:r>
            <a:r>
              <a:rPr lang="en-US" dirty="0">
                <a:sym typeface="Symbol"/>
              </a:rPr>
              <a:t>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3 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=</a:t>
            </a:r>
            <a:r>
              <a:rPr lang="en-US" dirty="0">
                <a:sym typeface="Symbol"/>
              </a:rPr>
              <a:t>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4</a:t>
            </a:r>
            <a:r>
              <a:rPr lang="ru-RU" dirty="0">
                <a:sym typeface="Symbol"/>
              </a:rPr>
              <a:t>=</a:t>
            </a:r>
            <a:r>
              <a:rPr lang="en-US" dirty="0">
                <a:sym typeface="Symbol"/>
              </a:rPr>
              <a:t> </a:t>
            </a:r>
          </a:p>
          <a:p>
            <a:endParaRPr lang="en-US" baseline="-25000" dirty="0">
              <a:sym typeface="Symbol"/>
            </a:endParaRPr>
          </a:p>
          <a:p>
            <a:r>
              <a:rPr lang="en-US" dirty="0">
                <a:sym typeface="Symbol"/>
              </a:rPr>
              <a:t>E</a:t>
            </a:r>
            <a:r>
              <a:rPr lang="ru-RU" dirty="0">
                <a:sym typeface="Symbol"/>
              </a:rPr>
              <a:t>=-</a:t>
            </a:r>
            <a:r>
              <a:rPr lang="en-US" dirty="0">
                <a:sym typeface="Symbol"/>
              </a:rPr>
              <a:t> </a:t>
            </a:r>
            <a:endParaRPr lang="ru-RU" dirty="0">
              <a:sym typeface="Symbol"/>
            </a:endParaRPr>
          </a:p>
          <a:p>
            <a:endParaRPr lang="ru-RU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(</a:t>
            </a:r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)</a:t>
            </a:r>
            <a:r>
              <a:rPr lang="en-US" dirty="0">
                <a:sym typeface="Symbol"/>
              </a:rPr>
              <a:t> =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(Ex)=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0.103 &lt;1.836</a:t>
            </a:r>
          </a:p>
          <a:p>
            <a:r>
              <a:rPr lang="kk-KZ" dirty="0">
                <a:sym typeface="Symbol"/>
              </a:rPr>
              <a:t>симм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0.712&lt;3.675</a:t>
            </a:r>
            <a:endParaRPr lang="kk-KZ" dirty="0">
              <a:sym typeface="Symbol"/>
            </a:endParaRPr>
          </a:p>
          <a:p>
            <a:r>
              <a:rPr lang="kk-KZ" dirty="0">
                <a:sym typeface="Symbol"/>
              </a:rPr>
              <a:t>нормальное</a:t>
            </a:r>
            <a:endParaRPr lang="ru-RU" dirty="0">
              <a:sym typeface="Symbol"/>
            </a:endParaRPr>
          </a:p>
          <a:p>
            <a:endParaRPr lang="ru-RU" dirty="0">
              <a:sym typeface="Symbol"/>
            </a:endParaRPr>
          </a:p>
          <a:p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4200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При определении степени выраженности некоторого психического свойства в контрольной</a:t>
            </a:r>
            <a:r>
              <a:rPr lang="en-US" dirty="0"/>
              <a:t> </a:t>
            </a:r>
            <a:r>
              <a:rPr lang="ru-RU" dirty="0"/>
              <a:t>группе были получены следующие результаты.</a:t>
            </a:r>
          </a:p>
          <a:p>
            <a:r>
              <a:rPr lang="ru-RU" dirty="0"/>
              <a:t>Контрольная – 27, 16, 15, 13, 23, 23, 14, 15, 22, 21, 16, 16, 18, 17, 10, 12, 17</a:t>
            </a:r>
          </a:p>
          <a:p>
            <a:r>
              <a:rPr lang="ru-RU" dirty="0"/>
              <a:t>Построить кривую распределения признака, рассчитать меры центральной тенденции, изменчивости, отклонения от симметрического, отклонения формы строения вершины симметрической кривой от нормальной</a:t>
            </a:r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582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8FE5FC-3386-58A2-E33B-21443DCFA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440" y="1700808"/>
            <a:ext cx="10871200" cy="1440160"/>
          </a:xfrm>
        </p:spPr>
        <p:txBody>
          <a:bodyPr>
            <a:normAutofit fontScale="90000"/>
          </a:bodyPr>
          <a:lstStyle/>
          <a:p>
            <a:r>
              <a:rPr lang="ru-RU" dirty="0"/>
              <a:t>Задача 2</a:t>
            </a:r>
            <a:br>
              <a:rPr lang="ru-RU" dirty="0"/>
            </a:br>
            <a:r>
              <a:rPr lang="ru-RU" sz="4000" dirty="0"/>
              <a:t>У студентов первого и второго курса был исследован уровень депрессивного расстройства по методике Бэка. Сделать сравнительный анализ, используя </a:t>
            </a:r>
            <a:r>
              <a:rPr lang="ru-RU" sz="4000" b="1" dirty="0"/>
              <a:t>методы описательной с</a:t>
            </a:r>
            <a:r>
              <a:rPr lang="kk-KZ" sz="4000" b="1" dirty="0"/>
              <a:t>татистики, методы изменчивости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C268A0-0B77-3A30-366F-D9CE37327A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4437112"/>
            <a:ext cx="10871200" cy="2234952"/>
          </a:xfrm>
        </p:spPr>
        <p:txBody>
          <a:bodyPr>
            <a:normAutofit/>
          </a:bodyPr>
          <a:lstStyle/>
          <a:p>
            <a:r>
              <a:rPr lang="ru-RU" dirty="0"/>
              <a:t>1 курс</a:t>
            </a:r>
          </a:p>
          <a:p>
            <a:r>
              <a:rPr lang="ru-KZ" dirty="0"/>
              <a:t>18, 15, 16, 11, 14,15, 16,16, 20, 22, 17, 12, 11, 12, 18, 19, 20</a:t>
            </a:r>
          </a:p>
          <a:p>
            <a:r>
              <a:rPr lang="ru-RU" dirty="0"/>
              <a:t>2 курс</a:t>
            </a:r>
          </a:p>
          <a:p>
            <a:r>
              <a:rPr lang="ru-RU" dirty="0"/>
              <a:t>26, 8, 11, 12, 25, 22, 13, 14, 21, 20, 15, 16, 17, 16, 9, 11, 16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399142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65130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1A39D-F0E3-9A80-AE86-109318C35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8CDABC-8121-5904-17CD-B3BCACD00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347642"/>
          </a:xfrm>
        </p:spPr>
        <p:txBody>
          <a:bodyPr>
            <a:noAutofit/>
          </a:bodyPr>
          <a:lstStyle/>
          <a:p>
            <a:r>
              <a:rPr lang="ru-RU" sz="2000" dirty="0"/>
              <a:t>Посчитать меры изменчивости, асимметрию, </a:t>
            </a:r>
            <a:r>
              <a:rPr lang="ru-RU" sz="2000" dirty="0" err="1"/>
              <a:t>экцесс</a:t>
            </a:r>
            <a:endParaRPr lang="ru-RU" sz="2000" dirty="0"/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145D138D-4129-9A8C-1B89-55293D03483D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1524000" y="357166"/>
          <a:ext cx="7358082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59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ru-RU" dirty="0"/>
                        <a:t>Номер  </a:t>
                      </a:r>
                      <a:r>
                        <a:rPr lang="ru-RU" dirty="0" err="1"/>
                        <a:t>исп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i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</a:t>
                      </a:r>
                      <a:endParaRPr lang="ru-RU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2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3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4</a:t>
                      </a:r>
                      <a:endParaRPr lang="ru-RU" b="0" i="1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-1,1995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1,2744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D72E99C-6E9D-4593-99C6-CB0DE051CE1D}"/>
              </a:ext>
            </a:extLst>
          </p:cNvPr>
          <p:cNvSpPr txBox="1"/>
          <p:nvPr/>
        </p:nvSpPr>
        <p:spPr>
          <a:xfrm>
            <a:off x="9239272" y="642919"/>
            <a:ext cx="1518364" cy="7109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M=</a:t>
            </a:r>
            <a:r>
              <a:rPr lang="ru-RU" dirty="0"/>
              <a:t>10,06</a:t>
            </a:r>
            <a:endParaRPr lang="en-US" dirty="0"/>
          </a:p>
          <a:p>
            <a:endParaRPr lang="en-US" dirty="0"/>
          </a:p>
          <a:p>
            <a:r>
              <a:rPr lang="en-US" dirty="0">
                <a:sym typeface="Symbol"/>
              </a:rPr>
              <a:t></a:t>
            </a:r>
            <a:r>
              <a:rPr lang="en-US" baseline="30000" dirty="0">
                <a:sym typeface="Symbol"/>
              </a:rPr>
              <a:t>2</a:t>
            </a:r>
            <a:r>
              <a:rPr lang="ru-RU" baseline="30000" dirty="0">
                <a:sym typeface="Symbol"/>
              </a:rPr>
              <a:t>=</a:t>
            </a:r>
            <a:r>
              <a:rPr lang="ru-RU" dirty="0">
                <a:sym typeface="Symbol"/>
              </a:rPr>
              <a:t>6,8625</a:t>
            </a:r>
            <a:endParaRPr lang="en-US" dirty="0">
              <a:sym typeface="Symbol"/>
            </a:endParaRPr>
          </a:p>
          <a:p>
            <a:endParaRPr lang="en-US" baseline="30000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=2,6196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3</a:t>
            </a:r>
            <a:r>
              <a:rPr lang="ru-RU" baseline="-25000" dirty="0">
                <a:sym typeface="Symbol"/>
              </a:rPr>
              <a:t>=</a:t>
            </a:r>
            <a:r>
              <a:rPr lang="ru-RU" dirty="0">
                <a:sym typeface="Symbol"/>
              </a:rPr>
              <a:t>1,8560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=0,1032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4</a:t>
            </a:r>
            <a:r>
              <a:rPr lang="ru-RU" dirty="0">
                <a:sym typeface="Symbol"/>
              </a:rPr>
              <a:t>=107,27</a:t>
            </a:r>
            <a:endParaRPr lang="en-US" dirty="0">
              <a:sym typeface="Symbol"/>
            </a:endParaRPr>
          </a:p>
          <a:p>
            <a:endParaRPr lang="en-US" baseline="-25000" dirty="0">
              <a:sym typeface="Symbol"/>
            </a:endParaRPr>
          </a:p>
          <a:p>
            <a:r>
              <a:rPr lang="en-US" dirty="0">
                <a:sym typeface="Symbol"/>
              </a:rPr>
              <a:t>E</a:t>
            </a:r>
            <a:r>
              <a:rPr lang="ru-RU" dirty="0">
                <a:sym typeface="Symbol"/>
              </a:rPr>
              <a:t>=-0,712</a:t>
            </a:r>
          </a:p>
          <a:p>
            <a:endParaRPr lang="ru-RU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(</a:t>
            </a:r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)</a:t>
            </a:r>
            <a:r>
              <a:rPr lang="en-US" dirty="0">
                <a:sym typeface="Symbol"/>
              </a:rPr>
              <a:t> =0.612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(Ex)=1.225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0.103 &lt;1.836</a:t>
            </a:r>
          </a:p>
          <a:p>
            <a:r>
              <a:rPr lang="kk-KZ" dirty="0">
                <a:sym typeface="Symbol"/>
              </a:rPr>
              <a:t>симм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0.712&lt;3.675</a:t>
            </a:r>
            <a:endParaRPr lang="kk-KZ" dirty="0">
              <a:sym typeface="Symbol"/>
            </a:endParaRPr>
          </a:p>
          <a:p>
            <a:r>
              <a:rPr lang="kk-KZ">
                <a:sym typeface="Symbol"/>
              </a:rPr>
              <a:t>нормальное</a:t>
            </a:r>
            <a:endParaRPr lang="ru-RU" dirty="0">
              <a:sym typeface="Symbol"/>
            </a:endParaRPr>
          </a:p>
          <a:p>
            <a:endParaRPr lang="ru-RU" dirty="0">
              <a:sym typeface="Symbol"/>
            </a:endParaRPr>
          </a:p>
          <a:p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6376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472" y="0"/>
            <a:ext cx="8153400" cy="414318"/>
          </a:xfrm>
        </p:spPr>
        <p:txBody>
          <a:bodyPr>
            <a:normAutofit fontScale="90000"/>
          </a:bodyPr>
          <a:lstStyle/>
          <a:p>
            <a:r>
              <a:rPr lang="kk-KZ" dirty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1504" y="852869"/>
            <a:ext cx="10907144" cy="5672475"/>
          </a:xfrm>
        </p:spPr>
        <p:txBody>
          <a:bodyPr>
            <a:noAutofit/>
          </a:bodyPr>
          <a:lstStyle/>
          <a:p>
            <a:r>
              <a:rPr lang="ru-RU" sz="1600" dirty="0"/>
              <a:t>Новикова Н.В., Новиков А.И. Математические методы в психологии. – М., 2015 (</a:t>
            </a:r>
            <a:r>
              <a:rPr lang="en-US" sz="1600" dirty="0" err="1"/>
              <a:t>Exel</a:t>
            </a:r>
            <a:r>
              <a:rPr lang="en-US" sz="1600" dirty="0"/>
              <a:t> </a:t>
            </a:r>
            <a:r>
              <a:rPr lang="kk-KZ" sz="1600" dirty="0"/>
              <a:t>и </a:t>
            </a:r>
            <a:r>
              <a:rPr lang="en-US" sz="1600" dirty="0"/>
              <a:t>SPSS</a:t>
            </a:r>
            <a:r>
              <a:rPr lang="ru-RU" sz="1600" dirty="0"/>
              <a:t>)</a:t>
            </a:r>
          </a:p>
          <a:p>
            <a:r>
              <a:rPr lang="ru-RU" sz="1600" dirty="0">
                <a:solidFill>
                  <a:srgbClr val="FFFF00"/>
                </a:solidFill>
              </a:rPr>
              <a:t>Гребенникова, И. В. Методы математической обработки экспериментальных данных: </a:t>
            </a:r>
            <a:r>
              <a:rPr lang="ru-RU" sz="1600" dirty="0" err="1">
                <a:solidFill>
                  <a:srgbClr val="FFFF00"/>
                </a:solidFill>
              </a:rPr>
              <a:t>учеб-но</a:t>
            </a:r>
            <a:r>
              <a:rPr lang="ru-RU" sz="1600" dirty="0" err="1"/>
              <a:t>-методическое</a:t>
            </a:r>
            <a:r>
              <a:rPr lang="ru-RU" sz="1600" dirty="0"/>
              <a:t> пособие / И. В. Гребенникова. — Екатеринбург : Изд-во  Урал. ун-та, 2015. — 124 с.</a:t>
            </a:r>
          </a:p>
          <a:p>
            <a:r>
              <a:rPr lang="ru-RU" sz="1600" dirty="0" err="1"/>
              <a:t>Наследов</a:t>
            </a:r>
            <a:r>
              <a:rPr lang="ru-RU" sz="1600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ru-RU" sz="1600" dirty="0"/>
              <a:t>Руденко А.М. Экспериментальная психология в схемах и таблицах. – Ростов-на-Дону: Феникс, 2015. – 285 с. (с.60-61)</a:t>
            </a:r>
          </a:p>
          <a:p>
            <a:r>
              <a:rPr lang="kk-KZ" sz="1600" dirty="0"/>
              <a:t>Болтаева Ә.М. Психологиялық ғылыми зерттеулерді ұйымдастыру: оқу құралы. – Алматы, 2015. – 122 б.</a:t>
            </a:r>
            <a:endParaRPr lang="ru-RU" sz="1600" dirty="0"/>
          </a:p>
          <a:p>
            <a:r>
              <a:rPr lang="ru-RU" sz="1600" dirty="0"/>
              <a:t>Титкова Л.С. Математические методы в психологии. - Владивосток, 2002. – 85с.</a:t>
            </a:r>
          </a:p>
          <a:p>
            <a:r>
              <a:rPr lang="ru-RU" sz="1600" dirty="0"/>
              <a:t>Сидоренко, Е. В.     Методы математической обработки в психологии [Текст] : монография / Е. В. Сидоренко. - Санкт-Петербург : Социально-психологический центр, 1996. - 349,[3] с.</a:t>
            </a:r>
          </a:p>
          <a:p>
            <a:r>
              <a:rPr lang="en-US" sz="1600" dirty="0"/>
              <a:t>George D., </a:t>
            </a:r>
            <a:r>
              <a:rPr lang="en-US" sz="1600" dirty="0" err="1"/>
              <a:t>Mallery</a:t>
            </a:r>
            <a:r>
              <a:rPr lang="en-US" sz="1600" dirty="0"/>
              <a:t> P. IBM SPSS Statistics 23 Step by Step: A Simple Guide and Reference. – </a:t>
            </a:r>
            <a:r>
              <a:rPr lang="en-US" sz="1600" dirty="0" err="1"/>
              <a:t>Routledge</a:t>
            </a:r>
            <a:r>
              <a:rPr lang="en-US" sz="1600" dirty="0"/>
              <a:t>, 2016. </a:t>
            </a:r>
            <a:endParaRPr lang="ru-RU" sz="1600" dirty="0"/>
          </a:p>
          <a:p>
            <a:r>
              <a:rPr lang="lt-LT" sz="1600" dirty="0">
                <a:hlinkClick r:id="rId2"/>
              </a:rPr>
              <a:t>https://www.coursera.org/lecture/matematicheskiye-metody-v-psikhologii/vidieo-3-3-osnovy-statistichieskogho-vyvoda-chast-1-statistichieskaia-ghipotieza-bA5kQ</a:t>
            </a:r>
            <a:endParaRPr lang="kk-KZ" sz="1600" dirty="0"/>
          </a:p>
          <a:p>
            <a:r>
              <a:rPr lang="lt-LT" sz="1600" dirty="0">
                <a:hlinkClick r:id="rId3"/>
              </a:rPr>
              <a:t>https://knigi.studio/eksperimentalnaya-psihologiya/gipoteza-psihologicheskogo-issledovaniya-112673.html</a:t>
            </a:r>
            <a:endParaRPr lang="kk-KZ" sz="1600" dirty="0"/>
          </a:p>
          <a:p>
            <a:r>
              <a:rPr lang="kk-KZ" sz="1600" dirty="0"/>
              <a:t>Клиническая психология / Гипотезы </a:t>
            </a:r>
            <a:r>
              <a:rPr lang="lt-LT" sz="1600" dirty="0">
                <a:hlinkClick r:id="rId4"/>
              </a:rPr>
              <a:t>https://elis.psu.ru/node/582194</a:t>
            </a:r>
            <a:endParaRPr lang="ru-RU" sz="1600" dirty="0"/>
          </a:p>
          <a:p>
            <a:r>
              <a:rPr lang="en-GB" sz="1600" dirty="0">
                <a:hlinkClick r:id="rId5"/>
              </a:rPr>
              <a:t>https://www.youtube.com/watch?v=aC5hnF8SYHU</a:t>
            </a:r>
            <a:r>
              <a:rPr lang="ru-RU" sz="1600" dirty="0"/>
              <a:t>		</a:t>
            </a:r>
            <a:r>
              <a:rPr lang="en-GB" sz="1600" dirty="0"/>
              <a:t>https://www.youtube.com/watch?v=AS2oPPojXaQ</a:t>
            </a: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3FB4A-9F5D-19E8-81D8-F5133F66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 лекции 5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A740D5-A682-B6AB-FCD0-05995C5D702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Нормальное распределение</a:t>
            </a:r>
          </a:p>
          <a:p>
            <a:r>
              <a:rPr lang="ru-RU" dirty="0"/>
              <a:t>Характеристики формы распределения</a:t>
            </a:r>
            <a:br>
              <a:rPr lang="ru-RU" dirty="0"/>
            </a:br>
            <a:r>
              <a:rPr lang="ru-RU" dirty="0"/>
              <a:t>Симметрия и эксцесс</a:t>
            </a:r>
            <a:endParaRPr lang="en-US" dirty="0"/>
          </a:p>
          <a:p>
            <a:r>
              <a:rPr lang="ru-RU" dirty="0"/>
              <a:t>Стандартизация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31693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007" y="511806"/>
            <a:ext cx="9720072" cy="1061021"/>
          </a:xfrm>
        </p:spPr>
        <p:txBody>
          <a:bodyPr/>
          <a:lstStyle/>
          <a:p>
            <a:r>
              <a:rPr lang="ru-RU" dirty="0">
                <a:solidFill>
                  <a:srgbClr val="7030A0"/>
                </a:solidFill>
              </a:rPr>
              <a:t>Нормальное распределение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37007" y="1646237"/>
            <a:ext cx="9858520" cy="499747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История</a:t>
            </a:r>
          </a:p>
          <a:p>
            <a:pPr algn="just"/>
            <a:r>
              <a:rPr lang="ru-RU" dirty="0"/>
              <a:t>Нормальным такое распределение называется потому, что оно очень часто встречалось в естественно-научных исследованиях и казалось "нормой" всякого массового случайного проявления признаков. </a:t>
            </a:r>
          </a:p>
          <a:p>
            <a:r>
              <a:rPr lang="ru-RU" dirty="0"/>
              <a:t>Это распределение следует закону, открытому тремя учеными в разное время: </a:t>
            </a:r>
          </a:p>
          <a:p>
            <a:endParaRPr lang="ru-RU" dirty="0"/>
          </a:p>
          <a:p>
            <a:r>
              <a:rPr lang="ru-RU" dirty="0"/>
              <a:t>Муавром в 1733 г. в Англии, </a:t>
            </a:r>
          </a:p>
          <a:p>
            <a:r>
              <a:rPr lang="ru-RU" dirty="0"/>
              <a:t>Гауссом в 1809 г. в Германии и </a:t>
            </a:r>
          </a:p>
          <a:p>
            <a:r>
              <a:rPr lang="ru-RU" dirty="0"/>
              <a:t>Лапласом в 1812 г. во Франции</a:t>
            </a:r>
          </a:p>
          <a:p>
            <a:r>
              <a:rPr lang="en-US" sz="2400" dirty="0">
                <a:hlinkClick r:id="rId2"/>
              </a:rPr>
              <a:t>https://www.youtube.com/watch?v=EDkDv7CzHP0&amp;ab_channel=EduSpb</a:t>
            </a:r>
            <a:endParaRPr lang="kk-KZ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910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705113"/>
            <a:ext cx="4500880" cy="5197498"/>
          </a:xfrm>
        </p:spPr>
        <p:txBody>
          <a:bodyPr/>
          <a:lstStyle/>
          <a:p>
            <a:r>
              <a:rPr lang="ru-RU" dirty="0"/>
              <a:t>Нормальное распределение 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 rotWithShape="1">
          <a:blip r:embed="rId2"/>
          <a:srcRect l="21603" t="33076" r="26927" b="17994"/>
          <a:stretch/>
        </p:blipFill>
        <p:spPr bwMode="auto">
          <a:xfrm>
            <a:off x="5191076" y="862002"/>
            <a:ext cx="7000924" cy="40005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98454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958" y="0"/>
            <a:ext cx="4528522" cy="5197498"/>
          </a:xfrm>
        </p:spPr>
        <p:txBody>
          <a:bodyPr>
            <a:normAutofit/>
          </a:bodyPr>
          <a:lstStyle/>
          <a:p>
            <a:r>
              <a:rPr lang="ru-RU" dirty="0"/>
              <a:t>Формула нормального распределения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904" y="1413532"/>
            <a:ext cx="5363569" cy="237043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895999" y="3674004"/>
            <a:ext cx="72220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f (х) – относительные частоты появления каждого конкретного значения случайной величины </a:t>
            </a:r>
            <a:r>
              <a:rPr lang="ru-RU" sz="2400" i="1" dirty="0" err="1"/>
              <a:t>х</a:t>
            </a:r>
            <a:r>
              <a:rPr lang="ru-RU" sz="2400" i="1" baseline="-25000" dirty="0" err="1"/>
              <a:t>i</a:t>
            </a:r>
            <a:r>
              <a:rPr lang="ru-RU" sz="2400" dirty="0"/>
              <a:t>. </a:t>
            </a:r>
          </a:p>
          <a:p>
            <a:r>
              <a:rPr lang="ru-RU" sz="2400" dirty="0"/>
              <a:t>Предполагается, что переменная </a:t>
            </a:r>
            <a:r>
              <a:rPr lang="ru-RU" sz="2400" i="1" dirty="0" err="1"/>
              <a:t>х</a:t>
            </a:r>
            <a:r>
              <a:rPr lang="ru-RU" sz="2400" i="1" baseline="-25000" dirty="0" err="1"/>
              <a:t>i</a:t>
            </a:r>
            <a:r>
              <a:rPr lang="ru-RU" sz="2400" dirty="0"/>
              <a:t>, может принимать бесконечно большие и бесконечно малые значения, количество измерений бесконечно, а интервал квантования мал</a:t>
            </a:r>
          </a:p>
        </p:txBody>
      </p:sp>
    </p:spTree>
    <p:extLst>
      <p:ext uri="{BB962C8B-B14F-4D97-AF65-F5344CB8AC3E}">
        <p14:creationId xmlns:p14="http://schemas.microsoft.com/office/powerpoint/2010/main" val="2919349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" y="705112"/>
            <a:ext cx="4419600" cy="3856728"/>
          </a:xfrm>
        </p:spPr>
        <p:txBody>
          <a:bodyPr>
            <a:normAutofit/>
          </a:bodyPr>
          <a:lstStyle/>
          <a:p>
            <a:r>
              <a:rPr lang="ru-RU" dirty="0"/>
              <a:t>Кривая нормального распределения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39098" y="1243381"/>
            <a:ext cx="6509984" cy="412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8175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1">
      <a:dk1>
        <a:srgbClr val="0F6FC6"/>
      </a:dk1>
      <a:lt1>
        <a:sysClr val="window" lastClr="FFFFFF"/>
      </a:lt1>
      <a:dk2>
        <a:srgbClr val="0F6FC6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469</TotalTime>
  <Words>1760</Words>
  <Application>Microsoft Office PowerPoint</Application>
  <PresentationFormat>Широкоэкранный</PresentationFormat>
  <Paragraphs>331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40" baseType="lpstr">
      <vt:lpstr>Arial</vt:lpstr>
      <vt:lpstr>Arial</vt:lpstr>
      <vt:lpstr>Calibri</vt:lpstr>
      <vt:lpstr>Cambria Math</vt:lpstr>
      <vt:lpstr>Symbol</vt:lpstr>
      <vt:lpstr>Tw Cen MT</vt:lpstr>
      <vt:lpstr>Wingdings</vt:lpstr>
      <vt:lpstr>Wingdings 2</vt:lpstr>
      <vt:lpstr>Обычная</vt:lpstr>
      <vt:lpstr>Презентация PowerPoint</vt:lpstr>
      <vt:lpstr>Задача</vt:lpstr>
      <vt:lpstr>Задача 2 У студентов первого и второго курса был исследован уровень депрессивного расстройства по методике Бэка. Сделать сравнительный анализ, используя методы описательной статистики, методы изменчивости</vt:lpstr>
      <vt:lpstr>Литература</vt:lpstr>
      <vt:lpstr>Вопросы лекции 5</vt:lpstr>
      <vt:lpstr>Нормальное распределение</vt:lpstr>
      <vt:lpstr>Нормальное распределение </vt:lpstr>
      <vt:lpstr>Формула нормального распределения</vt:lpstr>
      <vt:lpstr>Кривая нормального распределения</vt:lpstr>
      <vt:lpstr>Правило трех   3 </vt:lpstr>
      <vt:lpstr>Характеристики формы распределения Асимметрия и эксцесс</vt:lpstr>
      <vt:lpstr>Меры крутизны (островершинности) /коэфф.эксцесса/ </vt:lpstr>
      <vt:lpstr>Симметричные распределения могут отличаться друг от друга по форме строения вершины</vt:lpstr>
      <vt:lpstr>Стандартизация</vt:lpstr>
      <vt:lpstr>Лекция 6. Научные и статистические гипотезы Вопросы лекции</vt:lpstr>
      <vt:lpstr>Виды психологических гипотез</vt:lpstr>
      <vt:lpstr>Виды психологических гипотез </vt:lpstr>
      <vt:lpstr>Теория – эксперимент - опыт</vt:lpstr>
      <vt:lpstr>Статистические гипотезы</vt:lpstr>
      <vt:lpstr>Презентация PowerPoint</vt:lpstr>
      <vt:lpstr>Нулевая и конкурирующая гипотезы</vt:lpstr>
      <vt:lpstr>Презентация PowerPoint</vt:lpstr>
      <vt:lpstr>Первая классификация</vt:lpstr>
      <vt:lpstr>Нулевая и альтернативная гипотезы могут быть направленными и ненаправленными</vt:lpstr>
      <vt:lpstr>Примеры гипотез (раздатка)</vt:lpstr>
      <vt:lpstr>Статистические критерии</vt:lpstr>
      <vt:lpstr>Презентация PowerPoint</vt:lpstr>
      <vt:lpstr>Посчитать меры ЦТ, меры изменчивости, асимметрию, экцесс</vt:lpstr>
      <vt:lpstr>Задача</vt:lpstr>
      <vt:lpstr>Презентация PowerPoint</vt:lpstr>
      <vt:lpstr>Посчитать меры изменчивости, асимметрию, экцесс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Леция 6</dc:title>
  <dc:creator>Пользователь Windows</dc:creator>
  <cp:lastModifiedBy>Мынбаева Айгерим</cp:lastModifiedBy>
  <cp:revision>52</cp:revision>
  <cp:lastPrinted>2025-10-08T12:51:23Z</cp:lastPrinted>
  <dcterms:created xsi:type="dcterms:W3CDTF">2020-10-21T07:59:19Z</dcterms:created>
  <dcterms:modified xsi:type="dcterms:W3CDTF">2025-10-08T12:53:58Z</dcterms:modified>
</cp:coreProperties>
</file>